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7"/>
  </p:notesMasterIdLst>
  <p:sldIdLst>
    <p:sldId id="256" r:id="rId2"/>
    <p:sldId id="413" r:id="rId3"/>
    <p:sldId id="345" r:id="rId4"/>
    <p:sldId id="346" r:id="rId5"/>
    <p:sldId id="347" r:id="rId6"/>
    <p:sldId id="354" r:id="rId7"/>
    <p:sldId id="348" r:id="rId8"/>
    <p:sldId id="382" r:id="rId9"/>
    <p:sldId id="355" r:id="rId10"/>
    <p:sldId id="383" r:id="rId11"/>
    <p:sldId id="349" r:id="rId12"/>
    <p:sldId id="350" r:id="rId13"/>
    <p:sldId id="384" r:id="rId14"/>
    <p:sldId id="356" r:id="rId15"/>
    <p:sldId id="351" r:id="rId16"/>
    <p:sldId id="352" r:id="rId17"/>
    <p:sldId id="353" r:id="rId18"/>
    <p:sldId id="414" r:id="rId19"/>
    <p:sldId id="357" r:id="rId20"/>
    <p:sldId id="385" r:id="rId21"/>
    <p:sldId id="387" r:id="rId22"/>
    <p:sldId id="398" r:id="rId23"/>
    <p:sldId id="388" r:id="rId24"/>
    <p:sldId id="390" r:id="rId25"/>
    <p:sldId id="389" r:id="rId26"/>
    <p:sldId id="391" r:id="rId27"/>
    <p:sldId id="392" r:id="rId28"/>
    <p:sldId id="393" r:id="rId29"/>
    <p:sldId id="395" r:id="rId30"/>
    <p:sldId id="363" r:id="rId31"/>
    <p:sldId id="399" r:id="rId32"/>
    <p:sldId id="396" r:id="rId33"/>
    <p:sldId id="397" r:id="rId34"/>
    <p:sldId id="415" r:id="rId35"/>
    <p:sldId id="400" r:id="rId36"/>
    <p:sldId id="401" r:id="rId37"/>
    <p:sldId id="402" r:id="rId38"/>
    <p:sldId id="407" r:id="rId39"/>
    <p:sldId id="404" r:id="rId40"/>
    <p:sldId id="405" r:id="rId41"/>
    <p:sldId id="406" r:id="rId42"/>
    <p:sldId id="408" r:id="rId43"/>
    <p:sldId id="409" r:id="rId44"/>
    <p:sldId id="410" r:id="rId45"/>
    <p:sldId id="412" r:id="rId46"/>
    <p:sldId id="269" r:id="rId47"/>
    <p:sldId id="339" r:id="rId48"/>
    <p:sldId id="311" r:id="rId49"/>
    <p:sldId id="340" r:id="rId50"/>
    <p:sldId id="272" r:id="rId51"/>
    <p:sldId id="275" r:id="rId52"/>
    <p:sldId id="276" r:id="rId53"/>
    <p:sldId id="278" r:id="rId54"/>
    <p:sldId id="279" r:id="rId55"/>
    <p:sldId id="280" r:id="rId56"/>
    <p:sldId id="281" r:id="rId57"/>
    <p:sldId id="282" r:id="rId58"/>
    <p:sldId id="283" r:id="rId59"/>
    <p:sldId id="284" r:id="rId60"/>
    <p:sldId id="411" r:id="rId61"/>
    <p:sldId id="285" r:id="rId62"/>
    <p:sldId id="416" r:id="rId63"/>
    <p:sldId id="270" r:id="rId64"/>
    <p:sldId id="271" r:id="rId65"/>
    <p:sldId id="268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0665" autoAdjust="0"/>
  </p:normalViewPr>
  <p:slideViewPr>
    <p:cSldViewPr snapToGrid="0">
      <p:cViewPr varScale="1">
        <p:scale>
          <a:sx n="69" d="100"/>
          <a:sy n="69" d="100"/>
        </p:scale>
        <p:origin x="11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20250916: 33. dia bal alsó képe cserélendő, ahol az új (ékezet nélküli) raszternév szerepel</a:t>
            </a:r>
          </a:p>
          <a:p>
            <a:r>
              <a:rPr lang="hu-HU"/>
              <a:t>20250916: 44</a:t>
            </a:r>
            <a:r>
              <a:rPr lang="hu-HU" dirty="0"/>
              <a:t>. dia: megoldás kerüljön rá egy másik diára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6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15:41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766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15:41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766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15:41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766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766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15:41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766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15:41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3766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15:41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038600" y="63766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15:41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038600" y="63766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15:41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038600" y="63766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15:41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3766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15:41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3766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15:41</a:t>
            </a:fld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838200" y="6371371"/>
            <a:ext cx="338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003300"/>
                </a:solidFill>
                <a:latin typeface="Arial Narrow" panose="020B0606020202030204" pitchFamily="34" charset="0"/>
              </a:rPr>
              <a:t>Geoinformatika</a:t>
            </a:r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 és adatintegráció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802744" y="6364406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Térbeli vonatkoztatási rendszerek. </a:t>
            </a:r>
            <a:r>
              <a:rPr lang="hu-HU" dirty="0" err="1">
                <a:solidFill>
                  <a:srgbClr val="003300"/>
                </a:solidFill>
                <a:latin typeface="Arial Narrow" panose="020B0606020202030204" pitchFamily="34" charset="0"/>
              </a:rPr>
              <a:t>Georeferálás</a:t>
            </a:r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 1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stevage.github.io/WhatTheProj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stevage.github.io/WhatTheProj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Térbeli vonatkoztatási rendszerek. </a:t>
            </a:r>
            <a:r>
              <a:rPr lang="hu-HU" dirty="0" err="1"/>
              <a:t>Georeferálás</a:t>
            </a:r>
            <a:r>
              <a:rPr lang="hu-HU" dirty="0"/>
              <a:t> 1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Geoinformatika</a:t>
            </a:r>
            <a:r>
              <a:rPr lang="hu-HU" dirty="0"/>
              <a:t> és adatintegráció</a:t>
            </a:r>
          </a:p>
          <a:p>
            <a:r>
              <a:rPr lang="hu-HU" dirty="0"/>
              <a:t>2025.09.16.</a:t>
            </a:r>
          </a:p>
          <a:p>
            <a:r>
              <a:rPr lang="hu-HU" dirty="0" err="1"/>
              <a:t>Bede-Fazekas</a:t>
            </a:r>
            <a:r>
              <a:rPr lang="hu-HU" dirty="0"/>
              <a:t> Ákos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47425-3B19-095E-F04D-AB650D369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" name="Kép 819" descr="A képen térkép, szöveg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F5DC014-E5A0-6730-C4CD-FDB6C10563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060462"/>
            <a:ext cx="4233001" cy="21165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3E78E49-1D19-F8DD-F682-519BD8FCE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Torzulás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DA3C4F4-904F-192E-C2A1-FA3764EFF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256644" cy="4754563"/>
          </a:xfrm>
        </p:spPr>
        <p:txBody>
          <a:bodyPr/>
          <a:lstStyle/>
          <a:p>
            <a:r>
              <a:rPr lang="hu-HU" dirty="0" err="1"/>
              <a:t>Tissot</a:t>
            </a:r>
            <a:r>
              <a:rPr lang="hu-HU" dirty="0"/>
              <a:t>-féle </a:t>
            </a:r>
            <a:r>
              <a:rPr lang="hu-HU" dirty="0" err="1"/>
              <a:t>indikatrix</a:t>
            </a:r>
            <a:endParaRPr lang="hu-HU" dirty="0"/>
          </a:p>
          <a:p>
            <a:pPr lvl="1"/>
            <a:r>
              <a:rPr lang="hu-HU" dirty="0"/>
              <a:t>vetítési torzulások szemléltetésére</a:t>
            </a:r>
          </a:p>
          <a:p>
            <a:pPr lvl="1"/>
            <a:r>
              <a:rPr lang="hu-HU" dirty="0"/>
              <a:t>globális léptékben</a:t>
            </a:r>
          </a:p>
          <a:p>
            <a:pPr lvl="1"/>
            <a:r>
              <a:rPr lang="hu-HU" dirty="0"/>
              <a:t>valóságban kör alakú területek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BDD4400-686A-6C51-201A-6550C8935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8" name="Kép 7" descr="A képen térkép, kör, Világ látható&#10;&#10;Automatikusan generált leírás">
            <a:extLst>
              <a:ext uri="{FF2B5EF4-FFF2-40B4-BE49-F238E27FC236}">
                <a16:creationId xmlns:a16="http://schemas.microsoft.com/office/drawing/2014/main" id="{177DB92B-4F01-CA3F-796D-20FCC0519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05" y="3581743"/>
            <a:ext cx="4233001" cy="25810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17" name="Kép 816">
            <a:extLst>
              <a:ext uri="{FF2B5EF4-FFF2-40B4-BE49-F238E27FC236}">
                <a16:creationId xmlns:a16="http://schemas.microsoft.com/office/drawing/2014/main" id="{FC778183-B9AE-C5A8-DA62-DA4EEA7342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844" y="2674749"/>
            <a:ext cx="4233000" cy="2116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18" name="Kép 817">
            <a:extLst>
              <a:ext uri="{FF2B5EF4-FFF2-40B4-BE49-F238E27FC236}">
                <a16:creationId xmlns:a16="http://schemas.microsoft.com/office/drawing/2014/main" id="{7358B65E-3F94-4CE5-5B64-85EFFFF1BC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07" y="982220"/>
            <a:ext cx="4232999" cy="2116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816" name="Kép 815">
            <a:extLst>
              <a:ext uri="{FF2B5EF4-FFF2-40B4-BE49-F238E27FC236}">
                <a16:creationId xmlns:a16="http://schemas.microsoft.com/office/drawing/2014/main" id="{6DAC4BBB-36F1-2C04-B930-1D2A57895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845" y="109788"/>
            <a:ext cx="4232999" cy="2116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5258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5760D4-8E98-41E2-00F9-784E2CC0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Fontosabb térbeli vonatkoztatási rendszerek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A1B5BF9-A079-E10D-707C-9E6D0577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505696" cy="4754563"/>
          </a:xfrm>
        </p:spPr>
        <p:txBody>
          <a:bodyPr/>
          <a:lstStyle/>
          <a:p>
            <a:r>
              <a:rPr lang="hu-HU" dirty="0"/>
              <a:t>rengeteg koordináta-rendszer létezik</a:t>
            </a:r>
          </a:p>
          <a:p>
            <a:pPr lvl="1"/>
            <a:r>
              <a:rPr lang="hu-HU" dirty="0"/>
              <a:t>a feladattól, léptéktől és vizsgálati területtől függ, hogy mit érdemes választani</a:t>
            </a:r>
          </a:p>
          <a:p>
            <a:r>
              <a:rPr lang="hu-HU" dirty="0"/>
              <a:t>globális/regionális/lokális (nemzeti vetületek)</a:t>
            </a:r>
          </a:p>
          <a:p>
            <a:r>
              <a:rPr lang="hu-HU" dirty="0"/>
              <a:t>a név helyett/mellett érdemes ismerni az EPSG-számukat</a:t>
            </a:r>
          </a:p>
          <a:p>
            <a:pPr lvl="1"/>
            <a:r>
              <a:rPr lang="hu-HU" dirty="0"/>
              <a:t>4 vagy 5 jegyű egyedi azonosító</a:t>
            </a:r>
          </a:p>
          <a:p>
            <a:pPr lvl="1"/>
            <a:r>
              <a:rPr lang="hu-HU" dirty="0"/>
              <a:t>EPSG: </a:t>
            </a:r>
            <a:r>
              <a:rPr lang="en-US" dirty="0"/>
              <a:t>European Petroleum Survey Group</a:t>
            </a:r>
            <a:endParaRPr lang="hu-HU" dirty="0"/>
          </a:p>
          <a:p>
            <a:pPr lvl="1"/>
            <a:r>
              <a:rPr lang="hu-HU" dirty="0"/>
              <a:t>spatialreference.org/</a:t>
            </a:r>
            <a:r>
              <a:rPr lang="hu-HU" dirty="0" err="1"/>
              <a:t>ref</a:t>
            </a:r>
            <a:r>
              <a:rPr lang="hu-HU" dirty="0"/>
              <a:t>/</a:t>
            </a:r>
            <a:r>
              <a:rPr lang="hu-HU" dirty="0" err="1"/>
              <a:t>epsg</a:t>
            </a:r>
            <a:r>
              <a:rPr lang="hu-HU" dirty="0"/>
              <a:t>/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256443D-8BEC-BE4B-7064-4A0888841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6" name="Kép 5" descr="A képen minta, szöveg, művészet, szövet látható&#10;&#10;Automatikusan generált leírás">
            <a:extLst>
              <a:ext uri="{FF2B5EF4-FFF2-40B4-BE49-F238E27FC236}">
                <a16:creationId xmlns:a16="http://schemas.microsoft.com/office/drawing/2014/main" id="{9F03D0DB-6184-A714-C065-1F7277DE4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896" y="1520722"/>
            <a:ext cx="6733309" cy="353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45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37DA2C-9ED9-27C4-F1A3-30CE84B6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Fontosabb térbeli vonatkoztatási rendszerek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18834BE-0D9D-7370-C181-181514823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22400"/>
            <a:ext cx="4572000" cy="4754563"/>
          </a:xfrm>
        </p:spPr>
        <p:txBody>
          <a:bodyPr/>
          <a:lstStyle/>
          <a:p>
            <a:r>
              <a:rPr lang="hu-HU" dirty="0"/>
              <a:t>WGS-84</a:t>
            </a:r>
          </a:p>
          <a:p>
            <a:pPr lvl="1"/>
            <a:r>
              <a:rPr lang="hu-HU" dirty="0"/>
              <a:t>World </a:t>
            </a:r>
            <a:r>
              <a:rPr lang="hu-HU" dirty="0" err="1"/>
              <a:t>Geodetic</a:t>
            </a:r>
            <a:r>
              <a:rPr lang="hu-HU" dirty="0"/>
              <a:t> System</a:t>
            </a:r>
          </a:p>
          <a:p>
            <a:pPr lvl="1"/>
            <a:r>
              <a:rPr lang="hu-HU" dirty="0"/>
              <a:t>EPSG: 4326</a:t>
            </a:r>
          </a:p>
          <a:p>
            <a:pPr lvl="1"/>
            <a:r>
              <a:rPr lang="hu-HU" dirty="0"/>
              <a:t>a koordináta-rendszerként leggyakrabban alkalmazott dátum</a:t>
            </a:r>
          </a:p>
          <a:p>
            <a:pPr lvl="1"/>
            <a:r>
              <a:rPr lang="hu-HU" dirty="0"/>
              <a:t>GPS-eszközök ezt használják </a:t>
            </a:r>
            <a:r>
              <a:rPr lang="hu-HU" dirty="0">
                <a:sym typeface="Wingdings" panose="05000000000000000000" pitchFamily="2" charset="2"/>
              </a:rPr>
              <a:t> .</a:t>
            </a:r>
            <a:r>
              <a:rPr lang="hu-HU" dirty="0" err="1">
                <a:sym typeface="Wingdings" panose="05000000000000000000" pitchFamily="2" charset="2"/>
              </a:rPr>
              <a:t>gpx</a:t>
            </a:r>
            <a:r>
              <a:rPr lang="hu-HU" dirty="0">
                <a:sym typeface="Wingdings" panose="05000000000000000000" pitchFamily="2" charset="2"/>
              </a:rPr>
              <a:t> mindig WGS-84-ben</a:t>
            </a:r>
            <a:endParaRPr lang="hu-HU" dirty="0"/>
          </a:p>
          <a:p>
            <a:pPr lvl="1"/>
            <a:r>
              <a:rPr lang="hu-HU" dirty="0"/>
              <a:t>a .</a:t>
            </a:r>
            <a:r>
              <a:rPr lang="hu-HU" dirty="0" err="1"/>
              <a:t>kml</a:t>
            </a:r>
            <a:r>
              <a:rPr lang="hu-HU" dirty="0"/>
              <a:t>/.</a:t>
            </a:r>
            <a:r>
              <a:rPr lang="hu-HU" dirty="0" err="1"/>
              <a:t>kmz</a:t>
            </a:r>
            <a:r>
              <a:rPr lang="hu-HU" dirty="0"/>
              <a:t> is mindig </a:t>
            </a:r>
            <a:r>
              <a:rPr lang="hu-HU" dirty="0">
                <a:sym typeface="Wingdings" panose="05000000000000000000" pitchFamily="2" charset="2"/>
              </a:rPr>
              <a:t>WGS-84-ben</a:t>
            </a:r>
          </a:p>
          <a:p>
            <a:pPr lvl="1"/>
            <a:r>
              <a:rPr lang="hu-HU" dirty="0"/>
              <a:t>hosszúság/</a:t>
            </a:r>
            <a:r>
              <a:rPr lang="hu-HU" b="1" dirty="0" err="1"/>
              <a:t>lon</a:t>
            </a:r>
            <a:r>
              <a:rPr lang="hu-HU" dirty="0" err="1"/>
              <a:t>gitude</a:t>
            </a:r>
            <a:r>
              <a:rPr lang="hu-HU" dirty="0"/>
              <a:t> (K) és szélesség/</a:t>
            </a:r>
            <a:r>
              <a:rPr lang="hu-HU" b="1" dirty="0" err="1"/>
              <a:t>lat</a:t>
            </a:r>
            <a:r>
              <a:rPr lang="hu-HU" dirty="0" err="1"/>
              <a:t>itude</a:t>
            </a:r>
            <a:r>
              <a:rPr lang="hu-HU" dirty="0"/>
              <a:t> (É)</a:t>
            </a:r>
          </a:p>
          <a:p>
            <a:pPr lvl="1"/>
            <a:r>
              <a:rPr lang="hu-HU" dirty="0"/>
              <a:t>Budapest: 19,0°, 47,5°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A430A66-7099-9DF7-DD4C-70AC4312C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7" name="Kép 6" descr="A képen szöveg, tér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9F52A31-00E1-EA57-1FD9-003F8A5E1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1527771"/>
            <a:ext cx="6591299" cy="33020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6246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37DA2C-9ED9-27C4-F1A3-30CE84B6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Fontosabb térbeli vonatkoztatási rendszerek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18834BE-0D9D-7370-C181-181514823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500985" cy="4754563"/>
          </a:xfrm>
        </p:spPr>
        <p:txBody>
          <a:bodyPr/>
          <a:lstStyle/>
          <a:p>
            <a:r>
              <a:rPr lang="hu-HU" dirty="0" err="1"/>
              <a:t>Pseudo-Mercator</a:t>
            </a:r>
            <a:r>
              <a:rPr lang="hu-HU" dirty="0"/>
              <a:t> / Web </a:t>
            </a:r>
            <a:r>
              <a:rPr lang="hu-HU" dirty="0" err="1"/>
              <a:t>Mercator</a:t>
            </a:r>
            <a:endParaRPr lang="hu-HU" dirty="0"/>
          </a:p>
          <a:p>
            <a:pPr lvl="1"/>
            <a:r>
              <a:rPr lang="hu-HU" dirty="0"/>
              <a:t>EPSG: 3857</a:t>
            </a:r>
          </a:p>
          <a:p>
            <a:pPr lvl="1"/>
            <a:r>
              <a:rPr lang="hu-HU" dirty="0"/>
              <a:t>globális</a:t>
            </a:r>
          </a:p>
          <a:p>
            <a:pPr lvl="1"/>
            <a:r>
              <a:rPr lang="hu-HU" dirty="0"/>
              <a:t>mértékegysége: méter</a:t>
            </a:r>
          </a:p>
          <a:p>
            <a:pPr lvl="1"/>
            <a:r>
              <a:rPr lang="hu-HU" dirty="0"/>
              <a:t>szögtartó</a:t>
            </a:r>
          </a:p>
          <a:p>
            <a:pPr lvl="1"/>
            <a:r>
              <a:rPr lang="hu-HU" dirty="0"/>
              <a:t>a sarkok felé nagyon torzítja a területet</a:t>
            </a:r>
          </a:p>
          <a:p>
            <a:pPr lvl="1"/>
            <a:r>
              <a:rPr lang="hu-HU" dirty="0"/>
              <a:t>Budapest: 2 121 000, 6 023 000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A430A66-7099-9DF7-DD4C-70AC4312C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8" name="Kép 7" descr="A képen térkép, szöve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3B849F71-EA7C-2C0C-8F52-7FE0A07E82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9186" y="2969044"/>
            <a:ext cx="3685666" cy="36917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 descr="A képen térkép, atlasz, szöveg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A5BE1C9-6E19-8A37-4EAB-A04BA222C1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185" y="292839"/>
            <a:ext cx="3685667" cy="25317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638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DF7FA2-675C-CA2F-6844-863A28BFE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Fontosabb térbeli vonatkoztatási</a:t>
            </a:r>
            <a:br>
              <a:rPr lang="hu-HU" dirty="0"/>
            </a:br>
            <a:r>
              <a:rPr lang="hu-HU" dirty="0"/>
              <a:t>rendszerek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7EE1897-D11E-0C2E-8988-CB2EBE720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Robinson</a:t>
            </a:r>
          </a:p>
          <a:p>
            <a:pPr lvl="1"/>
            <a:r>
              <a:rPr lang="hu-HU" dirty="0"/>
              <a:t>mutatós világtérképekhez (ábrázolás)</a:t>
            </a:r>
          </a:p>
          <a:p>
            <a:pPr lvl="1"/>
            <a:r>
              <a:rPr lang="hu-HU" dirty="0"/>
              <a:t>National </a:t>
            </a:r>
            <a:r>
              <a:rPr lang="hu-HU" dirty="0" err="1"/>
              <a:t>Geographic</a:t>
            </a:r>
            <a:r>
              <a:rPr lang="hu-HU" dirty="0"/>
              <a:t>, atlaszok, falitérképek</a:t>
            </a:r>
          </a:p>
          <a:p>
            <a:pPr lvl="1"/>
            <a:r>
              <a:rPr lang="hu-HU" dirty="0"/>
              <a:t>általános </a:t>
            </a:r>
            <a:r>
              <a:rPr lang="hu-HU" dirty="0" err="1"/>
              <a:t>torzítású</a:t>
            </a:r>
            <a:endParaRPr lang="hu-HU" dirty="0"/>
          </a:p>
          <a:p>
            <a:r>
              <a:rPr lang="hu-HU" dirty="0" err="1"/>
              <a:t>Equal</a:t>
            </a:r>
            <a:r>
              <a:rPr lang="hu-HU" dirty="0"/>
              <a:t> </a:t>
            </a:r>
            <a:r>
              <a:rPr lang="hu-HU" dirty="0" err="1"/>
              <a:t>Earth</a:t>
            </a:r>
            <a:endParaRPr lang="hu-HU" dirty="0"/>
          </a:p>
          <a:p>
            <a:pPr lvl="1"/>
            <a:r>
              <a:rPr lang="hu-HU" dirty="0"/>
              <a:t>új (2018)</a:t>
            </a:r>
          </a:p>
          <a:p>
            <a:pPr lvl="1"/>
            <a:r>
              <a:rPr lang="hu-HU" dirty="0"/>
              <a:t>területtartó</a:t>
            </a:r>
          </a:p>
          <a:p>
            <a:r>
              <a:rPr lang="hu-HU" dirty="0"/>
              <a:t>lásd még</a:t>
            </a:r>
          </a:p>
          <a:p>
            <a:pPr lvl="1"/>
            <a:r>
              <a:rPr lang="hu-HU" dirty="0" err="1"/>
              <a:t>Winkel</a:t>
            </a:r>
            <a:r>
              <a:rPr lang="hu-HU" dirty="0"/>
              <a:t> </a:t>
            </a:r>
            <a:r>
              <a:rPr lang="hu-HU" dirty="0" err="1"/>
              <a:t>Tripel</a:t>
            </a:r>
            <a:endParaRPr lang="hu-HU" dirty="0"/>
          </a:p>
          <a:p>
            <a:pPr lvl="1"/>
            <a:r>
              <a:rPr lang="hu-HU" dirty="0" err="1"/>
              <a:t>Mollweide</a:t>
            </a:r>
            <a:endParaRPr lang="hu-HU" dirty="0"/>
          </a:p>
          <a:p>
            <a:pPr lvl="1"/>
            <a:r>
              <a:rPr lang="hu-HU" dirty="0" err="1"/>
              <a:t>Kavrajszkij</a:t>
            </a:r>
            <a:r>
              <a:rPr lang="hu-HU" dirty="0"/>
              <a:t> VII.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24E7671-E52C-DB2F-D50A-F0D91E07B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6" name="Kép 5" descr="A képen vázla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6579CBD-3057-1D7E-717E-191B16491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941" y="3187699"/>
            <a:ext cx="8562357" cy="26336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8C44DE2-2FCE-33C0-144E-B9516AB34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619" y="312736"/>
            <a:ext cx="5383979" cy="26336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4511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6C5FF3-4B3C-8ACC-7303-3E946E5DF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Fontosabb térbeli vonatkoztatási</a:t>
            </a:r>
            <a:br>
              <a:rPr lang="hu-HU" dirty="0"/>
            </a:br>
            <a:r>
              <a:rPr lang="hu-HU" dirty="0"/>
              <a:t>rendszerek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C578B43-B508-1541-8911-E750FE740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883400" cy="4754563"/>
          </a:xfrm>
        </p:spPr>
        <p:txBody>
          <a:bodyPr/>
          <a:lstStyle/>
          <a:p>
            <a:r>
              <a:rPr lang="hu-HU" dirty="0"/>
              <a:t>UTM</a:t>
            </a:r>
          </a:p>
          <a:p>
            <a:pPr lvl="1"/>
            <a:r>
              <a:rPr lang="hu-HU" dirty="0" err="1"/>
              <a:t>Universal</a:t>
            </a:r>
            <a:r>
              <a:rPr lang="hu-HU" dirty="0"/>
              <a:t> </a:t>
            </a:r>
            <a:r>
              <a:rPr lang="hu-HU" dirty="0" err="1"/>
              <a:t>Transverse</a:t>
            </a:r>
            <a:r>
              <a:rPr lang="hu-HU" dirty="0"/>
              <a:t> </a:t>
            </a:r>
            <a:r>
              <a:rPr lang="hu-HU" dirty="0" err="1"/>
              <a:t>Mercator</a:t>
            </a:r>
            <a:endParaRPr lang="hu-HU" dirty="0"/>
          </a:p>
          <a:p>
            <a:pPr lvl="1"/>
            <a:r>
              <a:rPr lang="hu-HU" dirty="0"/>
              <a:t>vetületcsalád, külön-külön regionálisan használhatóak, de a család lefedi a Földet</a:t>
            </a:r>
          </a:p>
          <a:p>
            <a:pPr lvl="1"/>
            <a:r>
              <a:rPr lang="hu-HU" dirty="0"/>
              <a:t>északi </a:t>
            </a:r>
            <a:r>
              <a:rPr lang="hu-HU" dirty="0" err="1"/>
              <a:t>vs</a:t>
            </a:r>
            <a:r>
              <a:rPr lang="hu-HU" dirty="0"/>
              <a:t>. déli félgömb, kelet-nyugati irányban 6°os beosztás</a:t>
            </a:r>
          </a:p>
          <a:p>
            <a:pPr lvl="1"/>
            <a:r>
              <a:rPr lang="hu-HU" dirty="0"/>
              <a:t>Magyarországon használható: 33N (EPSG: 32633) és 34N (EPSG: 32634)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7B35848-A0A5-A496-1862-54EFB573C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6" name="Kép 5" descr="A képen szöveg, sor, térké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2B1E40F4-EB30-BC63-6824-2A13284C1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1600" y="166205"/>
            <a:ext cx="4341504" cy="19466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szöveg, vázlat, diagram, rajz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BADAEB54-0F7C-FD5F-B98B-E1DAE7B4B1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81" t="510" r="10374" b="1136"/>
          <a:stretch/>
        </p:blipFill>
        <p:spPr>
          <a:xfrm>
            <a:off x="7721600" y="2249956"/>
            <a:ext cx="4341504" cy="38635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0360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779F6-1536-513F-463B-6BBF65823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621163-8255-6A98-1378-E7A57C17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Fontosabb térbeli vonatkoztatási rendszerek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767FC69-27F7-D025-F4BB-431F665F5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477000" cy="4754563"/>
          </a:xfrm>
        </p:spPr>
        <p:txBody>
          <a:bodyPr/>
          <a:lstStyle/>
          <a:p>
            <a:r>
              <a:rPr lang="hu-HU" dirty="0"/>
              <a:t>LAEA Europe</a:t>
            </a:r>
          </a:p>
          <a:p>
            <a:pPr lvl="1"/>
            <a:r>
              <a:rPr lang="hu-HU" dirty="0"/>
              <a:t>Lambert </a:t>
            </a:r>
            <a:r>
              <a:rPr lang="hu-HU" dirty="0" err="1"/>
              <a:t>Azimuthal</a:t>
            </a:r>
            <a:r>
              <a:rPr lang="hu-HU" dirty="0"/>
              <a:t> </a:t>
            </a:r>
            <a:r>
              <a:rPr lang="hu-HU" dirty="0" err="1"/>
              <a:t>Equal</a:t>
            </a:r>
            <a:r>
              <a:rPr lang="hu-HU" dirty="0"/>
              <a:t> </a:t>
            </a:r>
            <a:r>
              <a:rPr lang="hu-HU" dirty="0" err="1"/>
              <a:t>Area</a:t>
            </a:r>
            <a:endParaRPr lang="hu-HU" dirty="0"/>
          </a:p>
          <a:p>
            <a:pPr lvl="1"/>
            <a:r>
              <a:rPr lang="hu-HU" dirty="0"/>
              <a:t>EPSG: 3035</a:t>
            </a:r>
          </a:p>
          <a:p>
            <a:pPr lvl="1"/>
            <a:r>
              <a:rPr lang="hu-HU" dirty="0"/>
              <a:t>Európában gyakran alkalmazott vetület</a:t>
            </a:r>
          </a:p>
          <a:p>
            <a:pPr lvl="1"/>
            <a:r>
              <a:rPr lang="hu-HU" dirty="0"/>
              <a:t>területtartó</a:t>
            </a:r>
          </a:p>
          <a:p>
            <a:pPr lvl="1"/>
            <a:r>
              <a:rPr lang="hu-HU" dirty="0"/>
              <a:t>mértékegysége: méter</a:t>
            </a:r>
          </a:p>
          <a:p>
            <a:pPr lvl="1"/>
            <a:r>
              <a:rPr lang="hu-HU" dirty="0"/>
              <a:t>milliós koordináta-értékek</a:t>
            </a:r>
            <a:br>
              <a:rPr lang="hu-HU" dirty="0"/>
            </a:br>
            <a:r>
              <a:rPr lang="hu-HU" dirty="0"/>
              <a:t>(Budapest: 5 001 000, 2 750</a:t>
            </a:r>
            <a:r>
              <a:rPr lang="en-US" dirty="0"/>
              <a:t> 0</a:t>
            </a:r>
            <a:r>
              <a:rPr lang="hu-HU" dirty="0"/>
              <a:t>00)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21E01C9-ED9F-99E7-1C78-2B4C9D79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6" name="Kép 5" descr="A képen térkép, szöveg, atlasz, Vilá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E61AC51A-EC98-17FF-8E63-30F6F3312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1422400"/>
            <a:ext cx="4712040" cy="46844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9481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54FA1-4B29-0C78-5246-6E93D9F4C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0E4B48-72D7-1639-B6BC-AA6CB51A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Fontosabb térbeli vonatkoztatási rendszerek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FF72D8-9697-D651-86F4-53A6C467E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467600" cy="4754563"/>
          </a:xfrm>
        </p:spPr>
        <p:txBody>
          <a:bodyPr/>
          <a:lstStyle/>
          <a:p>
            <a:r>
              <a:rPr lang="hu-HU" dirty="0"/>
              <a:t>EOV</a:t>
            </a:r>
          </a:p>
          <a:p>
            <a:pPr lvl="1"/>
            <a:r>
              <a:rPr lang="hu-HU" dirty="0"/>
              <a:t>Egységes Országos Vetület, </a:t>
            </a:r>
            <a:r>
              <a:rPr lang="hu-HU" dirty="0" err="1"/>
              <a:t>Hungarian</a:t>
            </a:r>
            <a:r>
              <a:rPr lang="hu-HU" dirty="0"/>
              <a:t> </a:t>
            </a:r>
            <a:r>
              <a:rPr lang="hu-HU" dirty="0" err="1"/>
              <a:t>Datum</a:t>
            </a:r>
            <a:r>
              <a:rPr lang="hu-HU" dirty="0"/>
              <a:t> 1972 (HD72)</a:t>
            </a:r>
          </a:p>
          <a:p>
            <a:pPr lvl="1"/>
            <a:r>
              <a:rPr lang="hu-HU" dirty="0"/>
              <a:t>EPSG: 23700</a:t>
            </a:r>
          </a:p>
          <a:p>
            <a:pPr lvl="1"/>
            <a:r>
              <a:rPr lang="hu-HU" dirty="0"/>
              <a:t>szögtartó</a:t>
            </a:r>
          </a:p>
          <a:p>
            <a:pPr lvl="1"/>
            <a:r>
              <a:rPr lang="hu-HU" dirty="0"/>
              <a:t>ferdetengelyű, süllyesztett hengervetület</a:t>
            </a:r>
          </a:p>
          <a:p>
            <a:pPr lvl="1"/>
            <a:r>
              <a:rPr lang="hu-HU" dirty="0"/>
              <a:t>Y-koordináta a kelet-nyugati, X-koordináta az észak-déli</a:t>
            </a:r>
          </a:p>
          <a:p>
            <a:pPr lvl="1"/>
            <a:r>
              <a:rPr lang="hu-HU" dirty="0"/>
              <a:t>ezért mindig figyeljünk a tengelyek elnevezésére, ha nem térbeli adattáblából hozzuk létre koordináta-oszlopok alapján</a:t>
            </a:r>
          </a:p>
          <a:p>
            <a:pPr lvl="1"/>
            <a:r>
              <a:rPr lang="hu-HU" dirty="0"/>
              <a:t>Y-koordináta mindig &gt;400e, X-koordináta mindig &lt;400e (Magyarországon)</a:t>
            </a:r>
          </a:p>
          <a:p>
            <a:pPr lvl="1"/>
            <a:r>
              <a:rPr lang="hu-HU" dirty="0"/>
              <a:t>mértékegysége: méter</a:t>
            </a:r>
          </a:p>
          <a:p>
            <a:pPr lvl="1"/>
            <a:r>
              <a:rPr lang="hu-HU" dirty="0"/>
              <a:t>Budapest: 650 000, 238 000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70995DC-A2BE-BBF8-1649-3EAE98E91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6" name="Kép 5" descr="A képen szöveg, diagram, térkép, Betűtípus látható&#10;&#10;Automatikusan generált leírás">
            <a:extLst>
              <a:ext uri="{FF2B5EF4-FFF2-40B4-BE49-F238E27FC236}">
                <a16:creationId xmlns:a16="http://schemas.microsoft.com/office/drawing/2014/main" id="{CEB108AB-F112-4E72-8184-E4805E42C1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5800" y="148772"/>
            <a:ext cx="3764291" cy="25813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vázlat, diagram, rajz, szöveg látható&#10;&#10;Automatikusan generált leírás">
            <a:extLst>
              <a:ext uri="{FF2B5EF4-FFF2-40B4-BE49-F238E27FC236}">
                <a16:creationId xmlns:a16="http://schemas.microsoft.com/office/drawing/2014/main" id="{522D9B5E-1CAA-B2B6-711E-F5D7EF02C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2901772"/>
            <a:ext cx="3764291" cy="31817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8441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93A05D-A004-DA95-F992-35BFD745A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Térbeli vonatkoztatási rendszerek kezelése </a:t>
            </a:r>
            <a:r>
              <a:rPr lang="hu-HU" dirty="0" err="1"/>
              <a:t>ArcMapben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2FE84EA-A9C1-5953-687E-59EB850E9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FBCDA53-45B1-6880-2369-1F15640D2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15:41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07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7249C-3BFF-1C78-A248-FBCC94456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Projekt térbeli vonatkoztatási rendszere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084A245-3999-74B0-48CA-04E2CF199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353300" cy="4754563"/>
          </a:xfrm>
        </p:spPr>
        <p:txBody>
          <a:bodyPr/>
          <a:lstStyle/>
          <a:p>
            <a:r>
              <a:rPr lang="hu-HU" dirty="0"/>
              <a:t>rétegkezelőben (TOC): </a:t>
            </a:r>
            <a:r>
              <a:rPr lang="hu-HU" dirty="0" err="1"/>
              <a:t>Layers</a:t>
            </a:r>
            <a:r>
              <a:rPr lang="hu-HU" dirty="0"/>
              <a:t> &gt; jobb klikk &gt; </a:t>
            </a:r>
            <a:r>
              <a:rPr lang="hu-HU" dirty="0" err="1"/>
              <a:t>Properties</a:t>
            </a:r>
            <a:r>
              <a:rPr lang="hu-HU" dirty="0"/>
              <a:t>… &gt; </a:t>
            </a:r>
            <a:r>
              <a:rPr lang="hu-HU" dirty="0" err="1"/>
              <a:t>Coordinate</a:t>
            </a:r>
            <a:r>
              <a:rPr lang="hu-HU" dirty="0"/>
              <a:t> System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nyissuk meg az </a:t>
            </a:r>
            <a:r>
              <a:rPr lang="hu-HU" dirty="0" err="1"/>
              <a:t>ArcMap-et</a:t>
            </a:r>
            <a:endParaRPr lang="hu-HU" dirty="0"/>
          </a:p>
          <a:p>
            <a:pPr lvl="1"/>
            <a:r>
              <a:rPr lang="hu-HU" dirty="0"/>
              <a:t>mi a projekt vetülete és a koordináták mértékegysége?</a:t>
            </a:r>
          </a:p>
          <a:p>
            <a:pPr lvl="1"/>
            <a:r>
              <a:rPr lang="hu-HU" dirty="0"/>
              <a:t>húzzuk be a </a:t>
            </a:r>
            <a:r>
              <a:rPr lang="hu-HU" dirty="0" err="1"/>
              <a:t>helyek.shp</a:t>
            </a:r>
            <a:r>
              <a:rPr lang="hu-HU" dirty="0"/>
              <a:t> fájlt</a:t>
            </a:r>
          </a:p>
          <a:p>
            <a:pPr lvl="1"/>
            <a:r>
              <a:rPr lang="hu-HU" dirty="0"/>
              <a:t>mi a projekt vetülete és a koordináták mértékegysége?</a:t>
            </a:r>
          </a:p>
          <a:p>
            <a:pPr lvl="1"/>
            <a:r>
              <a:rPr lang="hu-HU" dirty="0"/>
              <a:t>figyeljük meg a koordináta-értékeket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6A5DE83-D5D2-BEBD-8275-856CF64DD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DC98C0F-F093-71A2-B3F5-04FD61588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5845" y="5098914"/>
            <a:ext cx="3133725" cy="973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8CFA7C61-F43C-EEC9-4D12-9AE1130AD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387" y="1422401"/>
            <a:ext cx="3427275" cy="46497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2538621A-1A3F-2BD6-770D-8D3A706C3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33013" y="5098914"/>
            <a:ext cx="3197231" cy="9732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162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F64F74-6B81-AA17-1469-B1924C690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Térbeli vonatkoztatási rendszerek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A17FD83-3BC0-8911-CFAE-ABE974221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9A757F6-6977-9310-BF02-8EBFA36DA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15:41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76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AC7FEE-52A0-89F4-0A97-27A5C7AEB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Projekt térbeli vonatkoztatási rendszere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DB3B34-EB40-42C9-468E-B00AF1C62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első koordináta-rendszerrel bíró réteg határozza meg</a:t>
            </a:r>
          </a:p>
          <a:p>
            <a:r>
              <a:rPr lang="hu-HU" dirty="0"/>
              <a:t>később megváltoztathatjuk</a:t>
            </a:r>
          </a:p>
          <a:p>
            <a:pPr lvl="1"/>
            <a:r>
              <a:rPr lang="hu-HU" dirty="0"/>
              <a:t>projekt koordináta-rendszere ≠ rétegek koordináta-rendszere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húzzuk be a </a:t>
            </a:r>
            <a:r>
              <a:rPr lang="hu-HU" dirty="0" err="1"/>
              <a:t>belterulet.shp</a:t>
            </a:r>
            <a:r>
              <a:rPr lang="hu-HU" dirty="0"/>
              <a:t>-t</a:t>
            </a:r>
          </a:p>
          <a:p>
            <a:pPr lvl="1"/>
            <a:r>
              <a:rPr lang="hu-HU" dirty="0"/>
              <a:t>állítsuk át a projekt vetületét Web </a:t>
            </a:r>
            <a:r>
              <a:rPr lang="hu-HU" dirty="0" err="1"/>
              <a:t>Mercatorra</a:t>
            </a:r>
            <a:r>
              <a:rPr lang="hu-HU" dirty="0"/>
              <a:t> (3857)</a:t>
            </a:r>
          </a:p>
          <a:p>
            <a:pPr lvl="1"/>
            <a:r>
              <a:rPr lang="hu-HU" dirty="0"/>
              <a:t>a figyelmeztetést </a:t>
            </a:r>
            <a:r>
              <a:rPr lang="hu-HU" dirty="0" err="1"/>
              <a:t>okézzuk</a:t>
            </a:r>
            <a:r>
              <a:rPr lang="hu-HU" dirty="0"/>
              <a:t> le</a:t>
            </a:r>
          </a:p>
          <a:p>
            <a:pPr lvl="1"/>
            <a:r>
              <a:rPr lang="hu-HU" dirty="0"/>
              <a:t>minden kicsit </a:t>
            </a:r>
            <a:r>
              <a:rPr lang="hu-HU" dirty="0" err="1"/>
              <a:t>odébbugrott</a:t>
            </a:r>
            <a:r>
              <a:rPr lang="hu-HU" dirty="0"/>
              <a:t>, alakok változtak</a:t>
            </a:r>
          </a:p>
          <a:p>
            <a:pPr lvl="1"/>
            <a:r>
              <a:rPr lang="hu-HU" dirty="0"/>
              <a:t>állítsuk vissza EOV-</a:t>
            </a:r>
            <a:r>
              <a:rPr lang="hu-HU" dirty="0" err="1"/>
              <a:t>ra</a:t>
            </a:r>
            <a:r>
              <a:rPr lang="hu-HU" dirty="0"/>
              <a:t> (23700)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FC210B3-3534-8C36-08DA-1CA6A6DCF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3D2E4EF-059E-CC21-3337-43932AE523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15285" y="168759"/>
            <a:ext cx="3629025" cy="14252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49366C45-EFEB-831D-8765-7CF5B5BDB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285" y="1711488"/>
            <a:ext cx="3629025" cy="1827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61852A18-1CCF-9765-BA18-99475BB6E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285" y="3656213"/>
            <a:ext cx="3629025" cy="2466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4509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E28648-0B7F-6EDE-8BF7-8AF4F74FC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Réteg térbeli vonatkoztatási</a:t>
            </a:r>
            <a:br>
              <a:rPr lang="hu-HU" dirty="0"/>
            </a:br>
            <a:r>
              <a:rPr lang="hu-HU" dirty="0"/>
              <a:t>rendszere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C03EDC-CF6B-0FBB-536A-9A111FB62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532170" cy="4754563"/>
          </a:xfrm>
        </p:spPr>
        <p:txBody>
          <a:bodyPr/>
          <a:lstStyle/>
          <a:p>
            <a:r>
              <a:rPr lang="hu-HU" dirty="0"/>
              <a:t>jobb klikk a rétegre &gt; </a:t>
            </a:r>
            <a:r>
              <a:rPr lang="hu-HU" dirty="0" err="1"/>
              <a:t>Properties</a:t>
            </a:r>
            <a:r>
              <a:rPr lang="hu-HU" dirty="0"/>
              <a:t>… &gt; </a:t>
            </a:r>
            <a:r>
              <a:rPr lang="hu-HU" dirty="0" err="1"/>
              <a:t>Source</a:t>
            </a:r>
            <a:r>
              <a:rPr lang="hu-HU" dirty="0"/>
              <a:t> &gt; Data </a:t>
            </a:r>
            <a:r>
              <a:rPr lang="hu-HU" dirty="0" err="1"/>
              <a:t>Source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nézzük meg a belterületi poligonok vetületét</a:t>
            </a:r>
          </a:p>
          <a:p>
            <a:pPr lvl="1"/>
            <a:r>
              <a:rPr lang="hu-HU" dirty="0"/>
              <a:t>töltsük be a </a:t>
            </a:r>
            <a:r>
              <a:rPr lang="hu-HU" dirty="0" err="1"/>
              <a:t>vasut.shp</a:t>
            </a:r>
            <a:r>
              <a:rPr lang="hu-HU" dirty="0"/>
              <a:t>-t</a:t>
            </a:r>
          </a:p>
          <a:p>
            <a:pPr lvl="1"/>
            <a:r>
              <a:rPr lang="hu-HU" dirty="0"/>
              <a:t>figyelmeztetést fogadjuk el</a:t>
            </a:r>
          </a:p>
          <a:p>
            <a:pPr lvl="1"/>
            <a:r>
              <a:rPr lang="hu-HU" dirty="0"/>
              <a:t>mi a vetülete?</a:t>
            </a:r>
          </a:p>
          <a:p>
            <a:pPr lvl="1"/>
            <a:r>
              <a:rPr lang="hu-HU" dirty="0"/>
              <a:t>jó helyen jelenik meg?</a:t>
            </a:r>
          </a:p>
          <a:p>
            <a:r>
              <a:rPr lang="hu-HU" dirty="0" err="1"/>
              <a:t>on-the-fly</a:t>
            </a:r>
            <a:r>
              <a:rPr lang="hu-HU" dirty="0"/>
              <a:t> átvetítés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5BA45E4-0FB2-F337-624A-2D09FC6F6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19568BC-8EF4-BD76-5281-285B4627E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0370" y="244367"/>
            <a:ext cx="5683517" cy="3568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734EEE3F-6323-F4F3-FD54-076EE5552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370" y="3978564"/>
            <a:ext cx="2941637" cy="27179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1A37F7B3-A320-C048-9AD4-29F46FCD5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8545" y="3978564"/>
            <a:ext cx="2574130" cy="27179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431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F2BC53-561F-A577-A606-728F5EDE5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Réteg térbeli vonatkoztatási rendszere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5E31998-C8A9-408E-6B8E-EF9E9A6CD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nem kell feltétlenül betöltenünk a projektbe a fájlt ahhoz, hogy megtudjuk a vetületét</a:t>
            </a:r>
          </a:p>
          <a:p>
            <a:pPr lvl="1"/>
            <a:r>
              <a:rPr lang="hu-HU" dirty="0" err="1"/>
              <a:t>ArcCatalogban</a:t>
            </a:r>
            <a:r>
              <a:rPr lang="hu-HU" dirty="0"/>
              <a:t>: jobb klikk &gt; </a:t>
            </a:r>
            <a:r>
              <a:rPr lang="hu-HU" dirty="0" err="1"/>
              <a:t>Properties</a:t>
            </a:r>
            <a:r>
              <a:rPr lang="hu-HU" dirty="0"/>
              <a:t>… &gt; XY </a:t>
            </a:r>
            <a:r>
              <a:rPr lang="hu-HU" dirty="0" err="1"/>
              <a:t>Coordinate</a:t>
            </a:r>
            <a:r>
              <a:rPr lang="hu-HU" dirty="0"/>
              <a:t> System / </a:t>
            </a:r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Reference</a:t>
            </a:r>
            <a:endParaRPr lang="hu-HU" dirty="0"/>
          </a:p>
          <a:p>
            <a:pPr lvl="1"/>
            <a:r>
              <a:rPr lang="hu-HU" dirty="0"/>
              <a:t>vektoroknál és rasztereknél kicsit eltér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nézzük mega </a:t>
            </a:r>
            <a:r>
              <a:rPr lang="hu-HU" dirty="0" err="1"/>
              <a:t>helyek.shp</a:t>
            </a:r>
            <a:r>
              <a:rPr lang="hu-HU" dirty="0"/>
              <a:t> vetületét</a:t>
            </a:r>
            <a:br>
              <a:rPr lang="hu-HU" dirty="0"/>
            </a:br>
            <a:r>
              <a:rPr lang="hu-HU" dirty="0" err="1"/>
              <a:t>ArcCatalogban</a:t>
            </a:r>
            <a:endParaRPr lang="hu-HU" dirty="0"/>
          </a:p>
          <a:p>
            <a:pPr lvl="1"/>
            <a:r>
              <a:rPr lang="hu-HU" dirty="0"/>
              <a:t>nézzük meg a </a:t>
            </a:r>
            <a:r>
              <a:rPr lang="hu-HU" dirty="0" err="1"/>
              <a:t>domborzatmodell.tif</a:t>
            </a:r>
            <a:br>
              <a:rPr lang="hu-HU" dirty="0"/>
            </a:br>
            <a:r>
              <a:rPr lang="hu-HU" dirty="0"/>
              <a:t>vetületét </a:t>
            </a:r>
            <a:r>
              <a:rPr lang="hu-HU" dirty="0" err="1"/>
              <a:t>ArcCatalogban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BA30C0F-72DD-2ECE-2949-28508324B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F8C1E6D-97C1-619A-1BE8-A2B980AB6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555" y="2977877"/>
            <a:ext cx="2571176" cy="31228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8493B46-5861-DE11-2066-D2F462722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344" y="2977876"/>
            <a:ext cx="3546209" cy="31228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3343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7759A-7886-BF44-4010-E2629E081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51229D-EA92-4C72-5226-0166FBF97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Hiányzó térbeli vonatkoztatási rendszer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9CED66-484F-E978-85CC-DBA5CDA32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rétegek vetületi információja hiányozhat</a:t>
            </a:r>
          </a:p>
          <a:p>
            <a:pPr lvl="1"/>
            <a:r>
              <a:rPr lang="hu-HU" dirty="0"/>
              <a:t>ESRI </a:t>
            </a:r>
            <a:r>
              <a:rPr lang="hu-HU" dirty="0" err="1"/>
              <a:t>shapefile</a:t>
            </a:r>
            <a:r>
              <a:rPr lang="hu-HU" dirty="0"/>
              <a:t> formátum esetén: hiányzik a .</a:t>
            </a:r>
            <a:r>
              <a:rPr lang="hu-HU" dirty="0" err="1"/>
              <a:t>prj</a:t>
            </a:r>
            <a:r>
              <a:rPr lang="hu-HU" dirty="0"/>
              <a:t>-fájl</a:t>
            </a:r>
          </a:p>
          <a:p>
            <a:r>
              <a:rPr lang="hu-HU" dirty="0"/>
              <a:t>ilyenkor is betölthető a fájl</a:t>
            </a:r>
          </a:p>
          <a:p>
            <a:pPr lvl="1"/>
            <a:r>
              <a:rPr lang="hu-HU" dirty="0"/>
              <a:t>kapunk egy figyelmeztetést</a:t>
            </a:r>
          </a:p>
          <a:p>
            <a:pPr lvl="1"/>
            <a:r>
              <a:rPr lang="hu-HU" dirty="0"/>
              <a:t>de azért megjeleníti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B1F443D-9710-68F6-F838-4AB1B4324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77DA2DC-D326-BAC5-32A3-4D55E8DCB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344" y="1450218"/>
            <a:ext cx="3590925" cy="2314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3892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6898E-42A1-5750-D89E-876BA059C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775D04-8BD3-66BD-96E9-E348EE85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Hiányzó térbeli vonatkoztatási rendszer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23C735-5BD8-6946-A4E0-A006AA327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rétegek vetületi információja hiányozhat</a:t>
            </a:r>
          </a:p>
          <a:p>
            <a:pPr lvl="1"/>
            <a:r>
              <a:rPr lang="hu-HU" dirty="0"/>
              <a:t>ESRI </a:t>
            </a:r>
            <a:r>
              <a:rPr lang="hu-HU" dirty="0" err="1"/>
              <a:t>shapefile</a:t>
            </a:r>
            <a:r>
              <a:rPr lang="hu-HU" dirty="0"/>
              <a:t> formátum esetén: hiányzik a .</a:t>
            </a:r>
            <a:r>
              <a:rPr lang="hu-HU" dirty="0" err="1"/>
              <a:t>prj</a:t>
            </a:r>
            <a:r>
              <a:rPr lang="hu-HU" dirty="0"/>
              <a:t>-fájl</a:t>
            </a:r>
          </a:p>
          <a:p>
            <a:r>
              <a:rPr lang="hu-HU" dirty="0"/>
              <a:t>ilyenkor is betölthető a fájl</a:t>
            </a:r>
          </a:p>
          <a:p>
            <a:pPr lvl="1"/>
            <a:r>
              <a:rPr lang="hu-HU" dirty="0"/>
              <a:t>kapunk egy figyelmeztetést</a:t>
            </a:r>
          </a:p>
          <a:p>
            <a:pPr lvl="1"/>
            <a:r>
              <a:rPr lang="hu-HU" dirty="0"/>
              <a:t>de azért megjeleníti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0399118-0E3C-60F6-1AB9-56A72B7E2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2CF4531C-F293-A05D-58AE-C6B49E4E9AD9}"/>
              </a:ext>
            </a:extLst>
          </p:cNvPr>
          <p:cNvSpPr/>
          <p:nvPr/>
        </p:nvSpPr>
        <p:spPr>
          <a:xfrm rot="1225821">
            <a:off x="2836072" y="3167390"/>
            <a:ext cx="2093843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 HOL?! –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38AB810-CE56-CFF7-99BE-6DBA6AEFE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344" y="1450218"/>
            <a:ext cx="3590925" cy="2314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8448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F4C7F2-66ED-209A-7D34-CA4A91A5A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Hiányzó térbeli vonatkoztatási rendszer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55EEDB-8114-6E3F-CBD4-DD96C54EF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954419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töltsük be a </a:t>
            </a:r>
            <a:r>
              <a:rPr lang="hu-HU" dirty="0" err="1"/>
              <a:t>folyok_hianyzo_vetulet.shp</a:t>
            </a:r>
            <a:r>
              <a:rPr lang="hu-HU" dirty="0"/>
              <a:t>-t</a:t>
            </a:r>
          </a:p>
          <a:p>
            <a:pPr lvl="1"/>
            <a:r>
              <a:rPr lang="hu-HU" dirty="0"/>
              <a:t>jó helyen jelenik meg?</a:t>
            </a:r>
          </a:p>
          <a:p>
            <a:pPr lvl="1"/>
            <a:r>
              <a:rPr lang="hu-HU" dirty="0"/>
              <a:t>miért?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9232660-80F1-D6A6-9D14-A247E4E89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ACEBE9-619E-0F4D-5DF6-30CC8999F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19" y="1422400"/>
            <a:ext cx="5232693" cy="47164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3409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4B0A7-F186-BAD3-7534-03E0CA942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8389E1-BB79-9968-767C-520FECCC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Hiányzó térbeli vonatkoztatási rendszer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35271A-2313-51E1-1E82-241FB3294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954419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töltsük be a </a:t>
            </a:r>
            <a:r>
              <a:rPr lang="hu-HU" dirty="0" err="1"/>
              <a:t>folyok_hianyzo_vetulet.shp</a:t>
            </a:r>
            <a:r>
              <a:rPr lang="hu-HU" dirty="0"/>
              <a:t>-t</a:t>
            </a:r>
          </a:p>
          <a:p>
            <a:pPr lvl="1"/>
            <a:r>
              <a:rPr lang="hu-HU" dirty="0"/>
              <a:t>jó helyen jelenik meg?</a:t>
            </a:r>
          </a:p>
          <a:p>
            <a:pPr lvl="1"/>
            <a:r>
              <a:rPr lang="hu-HU" dirty="0"/>
              <a:t>miért?</a:t>
            </a:r>
          </a:p>
          <a:p>
            <a:r>
              <a:rPr lang="hu-HU" dirty="0"/>
              <a:t>válasz:</a:t>
            </a:r>
          </a:p>
          <a:p>
            <a:pPr lvl="1"/>
            <a:r>
              <a:rPr lang="hu-HU" dirty="0"/>
              <a:t>mert éppen az a projekt koordináta-rendszere (EOV), amiben a réteg koordinátái vannak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3DC90E2-492E-BD85-87F2-4A9A89BF1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9A08CFC-72ED-587B-D9AC-80779D178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19" y="1422400"/>
            <a:ext cx="5232693" cy="47164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0453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C3FBAA-87F4-5826-8CBF-70480FD3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Hiányzó térbeli vonatkoztatási rendszer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5E570C-C572-02F4-B09B-D3E7F8FB3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6642637" cy="4754563"/>
          </a:xfrm>
        </p:spPr>
        <p:txBody>
          <a:bodyPr/>
          <a:lstStyle/>
          <a:p>
            <a:r>
              <a:rPr lang="hu-HU" dirty="0"/>
              <a:t>rétegre ugrás/nagyítás: jobb klikk &gt; Zoom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Layer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állítsuk a projekt vetületét LAEA Europe-ra (3035)</a:t>
            </a:r>
          </a:p>
          <a:p>
            <a:pPr lvl="1"/>
            <a:r>
              <a:rPr lang="hu-HU" dirty="0"/>
              <a:t>hová tűnt a folyós réteg?; keressük meg!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021705C-6538-5EF5-EFFB-F46B3ABE9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6CF0C53-09AB-2582-90EE-15D895C2E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837" y="316203"/>
            <a:ext cx="4509550" cy="30703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8CE1A870-5F21-8602-0F9E-22923FC50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0837" y="3586163"/>
            <a:ext cx="4509550" cy="2590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3641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AD37F-6904-4CFE-3401-8035D85C2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E274D5-CD82-00E3-89EC-033C81B4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Hiányzó térbeli vonatkoztatási rendszer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E7E0EE2-B5D7-050A-321F-CB221BF81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6642637" cy="4754563"/>
          </a:xfrm>
        </p:spPr>
        <p:txBody>
          <a:bodyPr/>
          <a:lstStyle/>
          <a:p>
            <a:r>
              <a:rPr lang="hu-HU" dirty="0"/>
              <a:t>rétegre ugrás/nagyítás: jobb klikk &gt; Zoom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Layer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állítsuk a projekt vetületét LAEA Europe-ra (3035)</a:t>
            </a:r>
          </a:p>
          <a:p>
            <a:pPr lvl="1"/>
            <a:r>
              <a:rPr lang="hu-HU" dirty="0"/>
              <a:t>hová tűnt a folyós réteg?; keressük meg!</a:t>
            </a:r>
          </a:p>
          <a:p>
            <a:r>
              <a:rPr lang="hu-HU" dirty="0"/>
              <a:t>válasz:</a:t>
            </a:r>
          </a:p>
          <a:p>
            <a:pPr lvl="1"/>
            <a:r>
              <a:rPr lang="hu-HU" dirty="0"/>
              <a:t>ott van, ahol a koordinátái szerint a LAEA Europe vetületben lennie kéne (értelmetlen helyen) 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2370C44-B8EF-8854-F82D-E8C7EEB56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92FC31C-2CA3-3E1A-9181-79D1626EA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837" y="316203"/>
            <a:ext cx="4509550" cy="30703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49974038-60DA-4D3C-CA56-C0324397D7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0837" y="3586163"/>
            <a:ext cx="4509550" cy="2590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0899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966279-69D4-4560-FF25-14CAA3E2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Hiányzó vetületi információ megadása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E8A68C-4D41-D5C9-7F40-AD8A836DE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302500" cy="4754563"/>
          </a:xfrm>
        </p:spPr>
        <p:txBody>
          <a:bodyPr/>
          <a:lstStyle/>
          <a:p>
            <a:r>
              <a:rPr lang="hu-HU" dirty="0"/>
              <a:t>hiányzó (vagy hibás) vetület két helyen adható meg</a:t>
            </a:r>
          </a:p>
          <a:p>
            <a:pPr lvl="1"/>
            <a:r>
              <a:rPr lang="hu-HU" dirty="0" err="1"/>
              <a:t>ArcCatalogban</a:t>
            </a:r>
            <a:r>
              <a:rPr lang="hu-HU" dirty="0"/>
              <a:t>: a már bemutatott helyen</a:t>
            </a:r>
          </a:p>
          <a:p>
            <a:pPr lvl="1"/>
            <a:r>
              <a:rPr lang="hu-HU" dirty="0" err="1"/>
              <a:t>ArcToolboxban</a:t>
            </a:r>
            <a:r>
              <a:rPr lang="hu-HU" dirty="0"/>
              <a:t>: Data Management &gt; </a:t>
            </a:r>
            <a:r>
              <a:rPr lang="hu-HU" dirty="0" err="1"/>
              <a:t>Projections</a:t>
            </a:r>
            <a:r>
              <a:rPr lang="hu-HU" dirty="0"/>
              <a:t> and </a:t>
            </a:r>
            <a:r>
              <a:rPr lang="hu-HU" dirty="0" err="1"/>
              <a:t>Transformations</a:t>
            </a:r>
            <a:r>
              <a:rPr lang="hu-HU" dirty="0"/>
              <a:t> &gt; </a:t>
            </a:r>
            <a:r>
              <a:rPr lang="hu-HU" dirty="0" err="1"/>
              <a:t>Define</a:t>
            </a:r>
            <a:r>
              <a:rPr lang="hu-HU" dirty="0"/>
              <a:t> Projection eszköz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 err="1"/>
              <a:t>Define</a:t>
            </a:r>
            <a:r>
              <a:rPr lang="hu-HU" dirty="0"/>
              <a:t> </a:t>
            </a:r>
            <a:r>
              <a:rPr lang="hu-HU" dirty="0" err="1"/>
              <a:t>Projectionnel</a:t>
            </a:r>
            <a:r>
              <a:rPr lang="hu-HU" dirty="0"/>
              <a:t> állítsuk át a folyók vetületét EOV-</a:t>
            </a:r>
            <a:r>
              <a:rPr lang="hu-HU" dirty="0" err="1"/>
              <a:t>ba</a:t>
            </a:r>
            <a:endParaRPr lang="hu-HU" dirty="0"/>
          </a:p>
          <a:p>
            <a:pPr lvl="1"/>
            <a:r>
              <a:rPr lang="hu-HU" dirty="0"/>
              <a:t>nagyítsunk rá</a:t>
            </a:r>
          </a:p>
          <a:p>
            <a:pPr lvl="1"/>
            <a:r>
              <a:rPr lang="hu-HU" dirty="0"/>
              <a:t>ellenőrzésképpen adjunk a projekthez alaptérképet (Add Data (sárga plusz) &gt; Add </a:t>
            </a:r>
            <a:r>
              <a:rPr lang="hu-HU" dirty="0" err="1"/>
              <a:t>Basemap</a:t>
            </a:r>
            <a:r>
              <a:rPr lang="hu-HU" dirty="0"/>
              <a:t>…)</a:t>
            </a:r>
          </a:p>
          <a:p>
            <a:pPr lvl="1"/>
            <a:r>
              <a:rPr lang="hu-HU" dirty="0"/>
              <a:t>majd töröljük az alaptérképet (nagyon lassú a megjelenítésük)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8FBF6A5-54BF-B7ED-0803-CEFD3377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B1C1C7B1-AEE5-9342-5D74-FF1533DE9C42}"/>
              </a:ext>
            </a:extLst>
          </p:cNvPr>
          <p:cNvSpPr/>
          <p:nvPr/>
        </p:nvSpPr>
        <p:spPr>
          <a:xfrm>
            <a:off x="9189720" y="3463291"/>
            <a:ext cx="274320" cy="26288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E5D5F384-B372-4EA2-FF74-680BCC368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507" y="2832679"/>
            <a:ext cx="3694043" cy="32934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989D5658-376B-386F-A1C1-C2E94F9BF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506" y="158117"/>
            <a:ext cx="3694044" cy="24961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127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958466-9D86-FB80-F9FE-29F26B9C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Koordináták és koordináta-rendszer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592DE5-BAA5-3CDB-9A7A-87DBDD888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térinformatikai adatoknak vannak</a:t>
            </a:r>
          </a:p>
          <a:p>
            <a:pPr lvl="1"/>
            <a:r>
              <a:rPr lang="hu-HU" dirty="0"/>
              <a:t>koordinátái és</a:t>
            </a:r>
          </a:p>
          <a:p>
            <a:pPr lvl="1"/>
            <a:r>
              <a:rPr lang="hu-HU" dirty="0"/>
              <a:t>(opcionálisan) koordináta-rendszere</a:t>
            </a:r>
          </a:p>
          <a:p>
            <a:r>
              <a:rPr lang="hu-HU" dirty="0"/>
              <a:t>2 (vagy több) koordinátával bír minden</a:t>
            </a:r>
          </a:p>
          <a:p>
            <a:pPr lvl="1"/>
            <a:r>
              <a:rPr lang="hu-HU" dirty="0"/>
              <a:t>pont</a:t>
            </a:r>
          </a:p>
          <a:p>
            <a:pPr lvl="1"/>
            <a:r>
              <a:rPr lang="hu-HU" dirty="0"/>
              <a:t>vonaltöréspont</a:t>
            </a:r>
          </a:p>
          <a:p>
            <a:pPr lvl="1"/>
            <a:r>
              <a:rPr lang="hu-HU" dirty="0"/>
              <a:t>poligonsarokpont</a:t>
            </a:r>
          </a:p>
          <a:p>
            <a:pPr lvl="1"/>
            <a:r>
              <a:rPr lang="hu-HU" dirty="0"/>
              <a:t>rasztercella (nincs eltárolva, de kiszámolható)</a:t>
            </a:r>
          </a:p>
          <a:p>
            <a:r>
              <a:rPr lang="hu-HU" dirty="0"/>
              <a:t>koordináta-rendszer</a:t>
            </a:r>
          </a:p>
          <a:p>
            <a:pPr lvl="1"/>
            <a:r>
              <a:rPr lang="hu-HU" dirty="0"/>
              <a:t>az, amelyben a koordináták értelmezhetőek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0FABDD2-E081-C510-2DC0-53DD47D2D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6" name="Kép 5" descr="A képen diagram, kör, térké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8F244E53-ECC1-3501-F69B-364482443C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090" y="1422400"/>
            <a:ext cx="5242106" cy="23150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5256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34879-E5D6-6370-1F19-5561125EB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F6E649-E938-1E5E-E1FA-214BA1E9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Hiányzó vetületi információ megadása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AE2C5D-C4A1-5198-BC3F-B43C33643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580762" cy="4754563"/>
          </a:xfrm>
        </p:spPr>
        <p:txBody>
          <a:bodyPr/>
          <a:lstStyle/>
          <a:p>
            <a:r>
              <a:rPr lang="hu-HU" dirty="0"/>
              <a:t>ha hibás/hiányzik a </a:t>
            </a:r>
            <a:r>
              <a:rPr lang="hu-HU" dirty="0">
                <a:sym typeface="Wingdings" panose="05000000000000000000" pitchFamily="2" charset="2"/>
              </a:rPr>
              <a:t>térbeli vonatkoztatási rendszer, meg kell tudnunk azt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megkérdezzük az adat tulajdonosát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vagy a koordináták alapján megsejtjük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ebben segít: </a:t>
            </a:r>
            <a:r>
              <a:rPr lang="hu-HU" dirty="0">
                <a:sym typeface="Wingdings" panose="05000000000000000000" pitchFamily="2" charset="2"/>
                <a:hlinkClick r:id="rId2"/>
              </a:rPr>
              <a:t>stevage.github.io/</a:t>
            </a:r>
            <a:r>
              <a:rPr lang="hu-HU" dirty="0" err="1">
                <a:sym typeface="Wingdings" panose="05000000000000000000" pitchFamily="2" charset="2"/>
                <a:hlinkClick r:id="rId2"/>
              </a:rPr>
              <a:t>WhatTheProj</a:t>
            </a:r>
            <a:r>
              <a:rPr lang="hu-HU" dirty="0">
                <a:sym typeface="Wingdings" panose="05000000000000000000" pitchFamily="2" charset="2"/>
                <a:hlinkClick r:id="rId2"/>
              </a:rPr>
              <a:t>/</a:t>
            </a:r>
            <a:r>
              <a:rPr lang="hu-HU" dirty="0">
                <a:sym typeface="Wingdings" panose="05000000000000000000" pitchFamily="2" charset="2"/>
              </a:rPr>
              <a:t> ►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7CF6AE4-B623-BBD5-D8C1-BFFD1F600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D5B0014-99E4-681D-0451-46A1DD1CF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962" y="1368655"/>
            <a:ext cx="4635385" cy="47545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2598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747AAA-FC3F-1FC1-BA39-D60C7A998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Hiányzó vetületi információ megadása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D302DD-66DF-5577-A9B6-06F342A19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8166099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mi Dorog körül-belüli szélességi és hosszúsági koordinátája?</a:t>
            </a:r>
          </a:p>
          <a:p>
            <a:r>
              <a:rPr lang="hu-HU" dirty="0"/>
              <a:t>megoldás:</a:t>
            </a:r>
          </a:p>
          <a:p>
            <a:pPr lvl="1"/>
            <a:r>
              <a:rPr lang="hu-HU" dirty="0"/>
              <a:t>állítsuk át a projekt térbeli vonatkoztatási rendszerét WGS-84-be (4326)</a:t>
            </a:r>
          </a:p>
          <a:p>
            <a:pPr lvl="1"/>
            <a:r>
              <a:rPr lang="hu-HU" dirty="0"/>
              <a:t>ha a koordináták továbbra is méterben jelennek meg, akkor még a General fülön is módosítsuk a mértékegységet (</a:t>
            </a:r>
            <a:r>
              <a:rPr lang="hu-HU" dirty="0" err="1"/>
              <a:t>Units</a:t>
            </a:r>
            <a:r>
              <a:rPr lang="hu-HU" dirty="0"/>
              <a:t> &gt; Display &gt; </a:t>
            </a:r>
            <a:r>
              <a:rPr lang="hu-HU" dirty="0" err="1"/>
              <a:t>Decimal</a:t>
            </a:r>
            <a:r>
              <a:rPr lang="hu-HU" dirty="0"/>
              <a:t> </a:t>
            </a:r>
            <a:r>
              <a:rPr lang="hu-HU" dirty="0" err="1"/>
              <a:t>Degress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jobb alsó sarokban olvassuk le a kurzor koordinátáját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állítsuk vissza EOV-</a:t>
            </a:r>
            <a:r>
              <a:rPr lang="hu-HU" dirty="0" err="1"/>
              <a:t>ba</a:t>
            </a:r>
            <a:r>
              <a:rPr lang="hu-HU" dirty="0"/>
              <a:t>/méterbe projekt vetületét és megjelenített mértékegységét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69FC258-1CDD-F0BD-C8DD-608670993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1148C8E-7F1A-AF84-A638-6D9AE9ADCF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4299" y="4381499"/>
            <a:ext cx="3044825" cy="17700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313E4BB-F43C-0C4D-D829-EAAF4DA3A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300" y="136072"/>
            <a:ext cx="3044825" cy="41291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4153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9C25E-B3BC-B245-CEAC-AF120875F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DD74A0-5368-855D-34BA-C0453F5D5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1DB9ABC-E954-E9D6-54FC-C301A443B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257800" cy="4754563"/>
          </a:xfrm>
        </p:spPr>
        <p:txBody>
          <a:bodyPr/>
          <a:lstStyle/>
          <a:p>
            <a:r>
              <a:rPr lang="hu-HU" dirty="0"/>
              <a:t>töltsd be a hiányzó vetületű </a:t>
            </a:r>
            <a:r>
              <a:rPr lang="en-US" dirty="0"/>
              <a:t>CORINE</a:t>
            </a:r>
            <a:r>
              <a:rPr lang="hu-HU" dirty="0"/>
              <a:t>-t (</a:t>
            </a:r>
            <a:r>
              <a:rPr lang="hu-HU" dirty="0" err="1"/>
              <a:t>felszinboritas_hianyzo_vetulet.asc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amely Dorog és Esztergom környékét ábrázolja</a:t>
            </a:r>
          </a:p>
          <a:p>
            <a:r>
              <a:rPr lang="hu-HU" dirty="0"/>
              <a:t>hol jelenik meg a raszter?</a:t>
            </a:r>
          </a:p>
          <a:p>
            <a:pPr lvl="1"/>
            <a:r>
              <a:rPr lang="hu-HU" dirty="0"/>
              <a:t>adj hozzá alaptérképet</a:t>
            </a:r>
          </a:p>
          <a:p>
            <a:r>
              <a:rPr lang="hu-HU" dirty="0"/>
              <a:t>találd ki a vetületét ennek az oldalnak a segítségével:</a:t>
            </a:r>
          </a:p>
          <a:p>
            <a:pPr lvl="1"/>
            <a:r>
              <a:rPr lang="hu-HU" dirty="0">
                <a:sym typeface="Wingdings" panose="05000000000000000000" pitchFamily="2" charset="2"/>
                <a:hlinkClick r:id="rId2"/>
              </a:rPr>
              <a:t>stevage.github.io/</a:t>
            </a:r>
            <a:r>
              <a:rPr lang="hu-HU" dirty="0" err="1">
                <a:sym typeface="Wingdings" panose="05000000000000000000" pitchFamily="2" charset="2"/>
                <a:hlinkClick r:id="rId2"/>
              </a:rPr>
              <a:t>WhatTheProj</a:t>
            </a:r>
            <a:r>
              <a:rPr lang="hu-HU" dirty="0">
                <a:sym typeface="Wingdings" panose="05000000000000000000" pitchFamily="2" charset="2"/>
                <a:hlinkClick r:id="rId2"/>
              </a:rPr>
              <a:t>/</a:t>
            </a:r>
            <a:endParaRPr lang="hu-HU" dirty="0"/>
          </a:p>
          <a:p>
            <a:r>
              <a:rPr lang="hu-HU" dirty="0"/>
              <a:t>add meg a hiányzó vetületet a </a:t>
            </a:r>
            <a:r>
              <a:rPr lang="hu-HU" dirty="0" err="1"/>
              <a:t>Define</a:t>
            </a:r>
            <a:r>
              <a:rPr lang="hu-HU" dirty="0"/>
              <a:t> Projection eszközzel</a:t>
            </a:r>
          </a:p>
          <a:p>
            <a:pPr lvl="1"/>
            <a:r>
              <a:rPr lang="hu-HU" dirty="0"/>
              <a:t>használd az EPSG-számot a keresőben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0EA0303-3B90-6F4B-7539-AEA2C3FB6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E9C4443-6843-EC2D-90F4-4D38569BA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476016"/>
            <a:ext cx="5961350" cy="45226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8715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A91105-5616-2DAA-12C6-52ADCF02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feladat –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C25741-C8C3-035C-3457-B70023393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305446" cy="4754563"/>
          </a:xfrm>
        </p:spPr>
        <p:txBody>
          <a:bodyPr/>
          <a:lstStyle/>
          <a:p>
            <a:r>
              <a:rPr lang="hu-HU" dirty="0"/>
              <a:t>hol jelenik meg a raszter?</a:t>
            </a:r>
          </a:p>
          <a:p>
            <a:pPr lvl="1"/>
            <a:r>
              <a:rPr lang="hu-HU" dirty="0"/>
              <a:t>valahol az orosz–mongol határ közelében…</a:t>
            </a:r>
          </a:p>
          <a:p>
            <a:r>
              <a:rPr lang="hu-HU" dirty="0"/>
              <a:t>találd ki a vetületét</a:t>
            </a:r>
          </a:p>
          <a:p>
            <a:pPr lvl="1"/>
            <a:r>
              <a:rPr lang="hu-HU" dirty="0"/>
              <a:t>X/Y: 4975148, 2768916 </a:t>
            </a:r>
            <a:r>
              <a:rPr lang="hu-HU" dirty="0">
                <a:sym typeface="Wingdings" panose="05000000000000000000" pitchFamily="2" charset="2"/>
              </a:rPr>
              <a:t> </a:t>
            </a:r>
            <a:r>
              <a:rPr lang="hu-HU" dirty="0" err="1"/>
              <a:t>Lon</a:t>
            </a:r>
            <a:r>
              <a:rPr lang="hu-HU" dirty="0"/>
              <a:t>/Lat: 18.7, 47.66</a:t>
            </a:r>
          </a:p>
          <a:p>
            <a:pPr lvl="1"/>
            <a:r>
              <a:rPr lang="hu-HU" dirty="0"/>
              <a:t>LAEA Europe (EPSG: 3035)</a:t>
            </a:r>
          </a:p>
          <a:p>
            <a:pPr lvl="1"/>
            <a:r>
              <a:rPr lang="hu-HU" dirty="0"/>
              <a:t>ez </a:t>
            </a:r>
            <a:r>
              <a:rPr lang="hu-HU" dirty="0" err="1"/>
              <a:t>ArcMapben</a:t>
            </a:r>
            <a:r>
              <a:rPr lang="hu-HU" dirty="0"/>
              <a:t> ETRS_1989_LAEA néven található meg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185F2DA-8F6C-86AC-6A96-87D6FDD1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23A7EC3-B806-30B4-1B49-473D782852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3646" y="1363954"/>
            <a:ext cx="3924300" cy="47821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45C2E12-821E-46E7-BA76-4F06AC892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49" y="4003946"/>
            <a:ext cx="4538416" cy="21309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8AC5CD6-F023-B944-4A49-6EFD4F5269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68585" y="4003945"/>
            <a:ext cx="2847241" cy="21309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2906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945164-749F-829E-BE7C-5281858E3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Vetületi transzformáció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695E718-7EC6-F717-9D4D-C029D9EFB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E26BFCA-E4BE-C4C6-8B7E-7E15BB1DB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15:41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41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007C15-9B74-7229-BF07-85D7C51B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Hiányzó vetületi információ megadása </a:t>
            </a:r>
            <a:r>
              <a:rPr lang="hu-HU" noProof="0" dirty="0" err="1"/>
              <a:t>vs</a:t>
            </a:r>
            <a:r>
              <a:rPr lang="hu-HU" noProof="0" dirty="0"/>
              <a:t>. vetületi transzformáció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82A8F1-9D16-762E-5C29-0886E62BD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Define</a:t>
            </a:r>
            <a:r>
              <a:rPr lang="hu-HU" dirty="0"/>
              <a:t> Projection eszköz vektorokra és raszterekre</a:t>
            </a:r>
            <a:br>
              <a:rPr lang="hu-HU" dirty="0"/>
            </a:br>
            <a:r>
              <a:rPr lang="hu-HU" dirty="0"/>
              <a:t>egyaránt működik</a:t>
            </a:r>
          </a:p>
          <a:p>
            <a:r>
              <a:rPr lang="hu-HU" dirty="0"/>
              <a:t>a vetületet csak akkor módosítsuk, ha</a:t>
            </a:r>
          </a:p>
          <a:p>
            <a:pPr lvl="1"/>
            <a:r>
              <a:rPr lang="hu-HU" dirty="0"/>
              <a:t>hiányzik (</a:t>
            </a:r>
            <a:r>
              <a:rPr lang="hu-HU" dirty="0" err="1"/>
              <a:t>unknown</a:t>
            </a:r>
            <a:r>
              <a:rPr lang="hu-HU" dirty="0"/>
              <a:t>), pl. mert a vetületet leíró</a:t>
            </a:r>
            <a:br>
              <a:rPr lang="hu-HU" dirty="0"/>
            </a:br>
            <a:r>
              <a:rPr lang="hu-HU" dirty="0"/>
              <a:t>segédfájlt nem kaptuk meg</a:t>
            </a:r>
          </a:p>
          <a:p>
            <a:pPr lvl="1"/>
            <a:r>
              <a:rPr lang="hu-HU" dirty="0"/>
              <a:t>nem passzol a koordinátákhoz (hibás), és a</a:t>
            </a:r>
            <a:br>
              <a:rPr lang="hu-HU" dirty="0"/>
            </a:br>
            <a:r>
              <a:rPr lang="hu-HU" dirty="0"/>
              <a:t>koordináták alapján tudjuk, hogy mi a helyes vetület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AF9C461-21F8-789C-9902-1862D79F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6" name="Kép 5" descr="A képen térkép, művészet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5C629813-877B-FE12-475D-977D45273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983" y="1544417"/>
            <a:ext cx="4727864" cy="24112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0025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35941-6117-9572-45E2-F4DD5862C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6D7A74-6980-8245-FC21-05E3CF263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Hiányzó vetületi információ megadása </a:t>
            </a:r>
            <a:r>
              <a:rPr lang="hu-HU" dirty="0" err="1"/>
              <a:t>vs</a:t>
            </a:r>
            <a:r>
              <a:rPr lang="hu-HU" dirty="0"/>
              <a:t>. vetületi transzformáció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20A681-DEB6-9B2D-557A-4037419B9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Define</a:t>
            </a:r>
            <a:r>
              <a:rPr lang="hu-HU" dirty="0"/>
              <a:t> Projection eszköz vektorokra és raszterekre</a:t>
            </a:r>
            <a:br>
              <a:rPr lang="hu-HU" dirty="0"/>
            </a:br>
            <a:r>
              <a:rPr lang="hu-HU" dirty="0"/>
              <a:t>egyaránt működik</a:t>
            </a:r>
          </a:p>
          <a:p>
            <a:r>
              <a:rPr lang="hu-HU" dirty="0"/>
              <a:t>a vetületet csak akkor módosítsuk, ha</a:t>
            </a:r>
          </a:p>
          <a:p>
            <a:pPr lvl="1"/>
            <a:r>
              <a:rPr lang="hu-HU" dirty="0"/>
              <a:t>hiányzik (</a:t>
            </a:r>
            <a:r>
              <a:rPr lang="hu-HU" dirty="0" err="1"/>
              <a:t>unknown</a:t>
            </a:r>
            <a:r>
              <a:rPr lang="hu-HU" dirty="0"/>
              <a:t>), pl. mert a vetületet leíró</a:t>
            </a:r>
            <a:br>
              <a:rPr lang="hu-HU" dirty="0"/>
            </a:br>
            <a:r>
              <a:rPr lang="hu-HU" dirty="0"/>
              <a:t>segédfájlt nem kaptuk meg</a:t>
            </a:r>
          </a:p>
          <a:p>
            <a:pPr lvl="1"/>
            <a:r>
              <a:rPr lang="hu-HU" dirty="0"/>
              <a:t>nem passzol a koordinátákhoz (hibás), és a</a:t>
            </a:r>
            <a:br>
              <a:rPr lang="hu-HU" dirty="0"/>
            </a:br>
            <a:r>
              <a:rPr lang="hu-HU" dirty="0"/>
              <a:t>koordináták alapján tudjuk, hogy mi a helyes vetület</a:t>
            </a:r>
          </a:p>
          <a:p>
            <a:r>
              <a:rPr lang="hu-HU" dirty="0"/>
              <a:t>minden más esetben</a:t>
            </a:r>
          </a:p>
          <a:p>
            <a:pPr lvl="1"/>
            <a:r>
              <a:rPr lang="hu-HU" dirty="0"/>
              <a:t>vagyis ha a vetületi információ és a koordináták passzolnak</a:t>
            </a:r>
          </a:p>
          <a:p>
            <a:pPr lvl="1"/>
            <a:r>
              <a:rPr lang="hu-HU" dirty="0"/>
              <a:t>csupán csak más vetületbe szeretnénk helyezni a raszterünket</a:t>
            </a:r>
          </a:p>
          <a:p>
            <a:pPr lvl="1"/>
            <a:r>
              <a:rPr lang="hu-HU" dirty="0"/>
              <a:t>és evvel párhuzamosan az összes koordinátát átszámoltatni</a:t>
            </a:r>
          </a:p>
          <a:p>
            <a:pPr lvl="1"/>
            <a:r>
              <a:rPr lang="hu-HU" dirty="0"/>
              <a:t>akkor </a:t>
            </a:r>
            <a:r>
              <a:rPr lang="hu-HU" b="1" dirty="0"/>
              <a:t>átvetítés</a:t>
            </a:r>
            <a:r>
              <a:rPr lang="hu-HU" dirty="0"/>
              <a:t>t (vetületi transzformációt) kell alkalmaznunk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1F4D36D-EEF9-9848-38E5-B9941BC7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6" name="Kép 5" descr="A képen térkép, művészet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846EB8E1-EEE8-CE15-952E-A63FD34FC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983" y="1544417"/>
            <a:ext cx="4727864" cy="24112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9735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64CEE-3039-373E-9C62-858C51C12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877BD2-8EEE-FB7B-D4A9-6DC38D79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Vetületi transzformáció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0930F04-D02A-8115-3F3E-E5DEAAED7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542936" cy="4754563"/>
          </a:xfrm>
        </p:spPr>
        <p:txBody>
          <a:bodyPr/>
          <a:lstStyle/>
          <a:p>
            <a:r>
              <a:rPr lang="hu-HU" dirty="0"/>
              <a:t>nagyon másképp működik a vektorok és raszterek esetén</a:t>
            </a:r>
          </a:p>
          <a:p>
            <a:pPr lvl="1"/>
            <a:r>
              <a:rPr lang="hu-HU" dirty="0"/>
              <a:t>ezért kell két külön eszközt használnunk</a:t>
            </a:r>
          </a:p>
          <a:p>
            <a:pPr lvl="1"/>
            <a:r>
              <a:rPr lang="hu-HU" dirty="0"/>
              <a:t>Data Management &gt; </a:t>
            </a:r>
            <a:r>
              <a:rPr lang="hu-HU" dirty="0" err="1"/>
              <a:t>Projections</a:t>
            </a:r>
            <a:r>
              <a:rPr lang="hu-HU" dirty="0"/>
              <a:t> and </a:t>
            </a:r>
            <a:r>
              <a:rPr lang="hu-HU" dirty="0" err="1"/>
              <a:t>Transformations</a:t>
            </a:r>
            <a:r>
              <a:rPr lang="hu-HU" dirty="0"/>
              <a:t> &gt; </a:t>
            </a:r>
            <a:r>
              <a:rPr lang="hu-HU" dirty="0" err="1"/>
              <a:t>Raster</a:t>
            </a:r>
            <a:r>
              <a:rPr lang="hu-HU" dirty="0"/>
              <a:t> &gt; Project </a:t>
            </a:r>
            <a:r>
              <a:rPr lang="hu-HU" dirty="0" err="1"/>
              <a:t>Raster</a:t>
            </a:r>
            <a:endParaRPr lang="hu-HU" dirty="0"/>
          </a:p>
          <a:p>
            <a:pPr lvl="1"/>
            <a:r>
              <a:rPr lang="hu-HU" dirty="0"/>
              <a:t>Data Management &gt; </a:t>
            </a:r>
            <a:r>
              <a:rPr lang="hu-HU" dirty="0" err="1"/>
              <a:t>Projections</a:t>
            </a:r>
            <a:r>
              <a:rPr lang="hu-HU" dirty="0"/>
              <a:t> and </a:t>
            </a:r>
            <a:r>
              <a:rPr lang="hu-HU" dirty="0" err="1"/>
              <a:t>Transformations</a:t>
            </a:r>
            <a:r>
              <a:rPr lang="hu-HU" dirty="0"/>
              <a:t> &gt; Project</a:t>
            </a:r>
          </a:p>
          <a:p>
            <a:r>
              <a:rPr lang="hu-HU" dirty="0"/>
              <a:t>első ránézésre a vektorok transzformációja tűnik bonyolultnak</a:t>
            </a:r>
          </a:p>
          <a:p>
            <a:pPr lvl="1"/>
            <a:r>
              <a:rPr lang="hu-HU" dirty="0"/>
              <a:t>hiszen az összes </a:t>
            </a:r>
            <a:r>
              <a:rPr lang="hu-HU" dirty="0" err="1"/>
              <a:t>vertex</a:t>
            </a:r>
            <a:r>
              <a:rPr lang="hu-HU" dirty="0"/>
              <a:t> koordinátáját ki kell számolni</a:t>
            </a:r>
          </a:p>
          <a:p>
            <a:pPr lvl="1"/>
            <a:r>
              <a:rPr lang="hu-HU" dirty="0"/>
              <a:t>raszterek esetén meg ugye elég a négy sarokponti koordinátáét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14EC71D-B95C-686F-7297-54EBA2E3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5" name="Kép 4" descr="A képen szöveg, térkép, diagra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F6E28F67-28FA-0AA4-1460-0E4AA4383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136" y="1392096"/>
            <a:ext cx="5673366" cy="34295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2408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5A09E-C600-FE5D-0AF6-3A8AF15E7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F156D2-0FA4-AD88-0337-90757B00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Vetületi transzformáció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657DB8-6E48-7E22-D188-395185E50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542936" cy="4754563"/>
          </a:xfrm>
        </p:spPr>
        <p:txBody>
          <a:bodyPr/>
          <a:lstStyle/>
          <a:p>
            <a:r>
              <a:rPr lang="hu-HU" dirty="0"/>
              <a:t>nagyon másképp működik a vektorok és raszterek esetén</a:t>
            </a:r>
          </a:p>
          <a:p>
            <a:pPr lvl="1"/>
            <a:r>
              <a:rPr lang="hu-HU" dirty="0"/>
              <a:t>ezért kell két külön eszközt használnunk</a:t>
            </a:r>
          </a:p>
          <a:p>
            <a:pPr lvl="1"/>
            <a:r>
              <a:rPr lang="hu-HU" dirty="0"/>
              <a:t>Data Management &gt; </a:t>
            </a:r>
            <a:r>
              <a:rPr lang="hu-HU" dirty="0" err="1"/>
              <a:t>Projections</a:t>
            </a:r>
            <a:r>
              <a:rPr lang="hu-HU" dirty="0"/>
              <a:t> and </a:t>
            </a:r>
            <a:r>
              <a:rPr lang="hu-HU" dirty="0" err="1"/>
              <a:t>Transformations</a:t>
            </a:r>
            <a:r>
              <a:rPr lang="hu-HU" dirty="0"/>
              <a:t> &gt; </a:t>
            </a:r>
            <a:r>
              <a:rPr lang="hu-HU" dirty="0" err="1"/>
              <a:t>Raster</a:t>
            </a:r>
            <a:r>
              <a:rPr lang="hu-HU" dirty="0"/>
              <a:t> &gt; Project </a:t>
            </a:r>
            <a:r>
              <a:rPr lang="hu-HU" dirty="0" err="1"/>
              <a:t>Raster</a:t>
            </a:r>
            <a:endParaRPr lang="hu-HU" dirty="0"/>
          </a:p>
          <a:p>
            <a:pPr lvl="1"/>
            <a:r>
              <a:rPr lang="hu-HU" dirty="0"/>
              <a:t>Data Management &gt; </a:t>
            </a:r>
            <a:r>
              <a:rPr lang="hu-HU" dirty="0" err="1"/>
              <a:t>Projections</a:t>
            </a:r>
            <a:r>
              <a:rPr lang="hu-HU" dirty="0"/>
              <a:t> and </a:t>
            </a:r>
            <a:r>
              <a:rPr lang="hu-HU" dirty="0" err="1"/>
              <a:t>Transformations</a:t>
            </a:r>
            <a:r>
              <a:rPr lang="hu-HU" dirty="0"/>
              <a:t> &gt; Project</a:t>
            </a:r>
          </a:p>
          <a:p>
            <a:r>
              <a:rPr lang="hu-HU" dirty="0"/>
              <a:t>első ránézésre a vektorok transzformációja tűnik bonyolultnak</a:t>
            </a:r>
          </a:p>
          <a:p>
            <a:pPr lvl="1"/>
            <a:r>
              <a:rPr lang="hu-HU" dirty="0"/>
              <a:t>hiszen az összes </a:t>
            </a:r>
            <a:r>
              <a:rPr lang="hu-HU" dirty="0" err="1"/>
              <a:t>vertex</a:t>
            </a:r>
            <a:r>
              <a:rPr lang="hu-HU" dirty="0"/>
              <a:t> koordinátáját ki kell számolni</a:t>
            </a:r>
          </a:p>
          <a:p>
            <a:pPr lvl="1"/>
            <a:r>
              <a:rPr lang="hu-HU" dirty="0"/>
              <a:t>raszterek esetén meg ugye elég a négy sarokponti koordinátáét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40D1EFE-7C75-79C3-2726-5DAE9F61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5" name="Kép 4" descr="A képen szöveg, térkép, diagra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77BF86DC-E73B-131B-5AF4-0A7BC2ECC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136" y="1392096"/>
            <a:ext cx="5673366" cy="34295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D9789491-B597-2D97-3912-DDE5BBF5C4BF}"/>
              </a:ext>
            </a:extLst>
          </p:cNvPr>
          <p:cNvSpPr/>
          <p:nvPr/>
        </p:nvSpPr>
        <p:spPr>
          <a:xfrm rot="1225821">
            <a:off x="2654131" y="5709519"/>
            <a:ext cx="2678810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EZ IGAZ, DE… –</a:t>
            </a:r>
          </a:p>
        </p:txBody>
      </p:sp>
    </p:spTree>
    <p:extLst>
      <p:ext uri="{BB962C8B-B14F-4D97-AF65-F5344CB8AC3E}">
        <p14:creationId xmlns:p14="http://schemas.microsoft.com/office/powerpoint/2010/main" val="2397374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FC0B3-D54D-81F4-251B-ACBE546D8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9DA614-36AD-2DF9-55AE-433BFE7DC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 vetületi transzformációja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E0935D-9800-F8B0-FF44-099EE31BF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421076" cy="4754563"/>
          </a:xfrm>
        </p:spPr>
        <p:txBody>
          <a:bodyPr/>
          <a:lstStyle/>
          <a:p>
            <a:r>
              <a:rPr lang="hu-HU" dirty="0"/>
              <a:t>ez igaz, de…</a:t>
            </a:r>
          </a:p>
          <a:p>
            <a:pPr lvl="1"/>
            <a:r>
              <a:rPr lang="hu-HU" dirty="0"/>
              <a:t>mivel az új térbeli vonatkoztatási rendszerben más lesz a cellák kiosztása (hogy </a:t>
            </a:r>
            <a:r>
              <a:rPr lang="hu-HU" dirty="0" err="1"/>
              <a:t>teljesülhessen</a:t>
            </a:r>
            <a:r>
              <a:rPr lang="hu-HU" dirty="0"/>
              <a:t> a szabályos, négyzetrácsos elrendezésük)</a:t>
            </a:r>
          </a:p>
          <a:p>
            <a:pPr lvl="1"/>
            <a:r>
              <a:rPr lang="hu-HU" dirty="0"/>
              <a:t>ezért a cellaközéppontok máshová fognak esni</a:t>
            </a:r>
          </a:p>
          <a:p>
            <a:pPr lvl="1"/>
            <a:r>
              <a:rPr lang="hu-HU" dirty="0"/>
              <a:t>vagyis a cellák új értéket kell, hogy felvegyenek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F8E8497-912A-A013-517A-3AFC2B294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5" name="Kép 4" descr="A képen képernyőkép, minta, Színesség, Acélkék látható&#10;&#10;Automatikusan generált leírás">
            <a:extLst>
              <a:ext uri="{FF2B5EF4-FFF2-40B4-BE49-F238E27FC236}">
                <a16:creationId xmlns:a16="http://schemas.microsoft.com/office/drawing/2014/main" id="{EE552D94-BD83-E05E-721D-B5146660F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3" t="7183" r="3866" b="9486"/>
          <a:stretch/>
        </p:blipFill>
        <p:spPr>
          <a:xfrm>
            <a:off x="8259276" y="3296841"/>
            <a:ext cx="3753653" cy="3444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 descr="A képen térkép, tér, szöveg látható&#10;&#10;Automatikusan generált leírás">
            <a:extLst>
              <a:ext uri="{FF2B5EF4-FFF2-40B4-BE49-F238E27FC236}">
                <a16:creationId xmlns:a16="http://schemas.microsoft.com/office/drawing/2014/main" id="{C8950D69-D0F1-4720-5922-A283A5ADD9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9276" y="147955"/>
            <a:ext cx="3753653" cy="29466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164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69081-9054-3BBD-48C6-73AF06A0E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D2AFE3-5CD4-30D5-F3D5-5C89CFED3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Koordináták és koordináta-rendszer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E58967-6263-31C1-3000-649308863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koordináta-rendszereknek több típusa létezik</a:t>
            </a:r>
          </a:p>
          <a:p>
            <a:r>
              <a:rPr lang="hu-HU" dirty="0"/>
              <a:t>eltérő kifejezések, némiképp eltérő tartalommal</a:t>
            </a:r>
          </a:p>
          <a:p>
            <a:pPr lvl="1"/>
            <a:r>
              <a:rPr lang="hu-HU" dirty="0" err="1"/>
              <a:t>coordinate</a:t>
            </a:r>
            <a:r>
              <a:rPr lang="hu-HU" dirty="0"/>
              <a:t> </a:t>
            </a:r>
            <a:r>
              <a:rPr lang="hu-HU" dirty="0" err="1"/>
              <a:t>reference</a:t>
            </a:r>
            <a:r>
              <a:rPr lang="hu-HU" dirty="0"/>
              <a:t> </a:t>
            </a:r>
            <a:r>
              <a:rPr lang="hu-HU" dirty="0" err="1"/>
              <a:t>system</a:t>
            </a:r>
            <a:r>
              <a:rPr lang="hu-HU" dirty="0"/>
              <a:t> (CRS) – koordináta-rendszer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reference</a:t>
            </a:r>
            <a:r>
              <a:rPr lang="hu-HU" dirty="0"/>
              <a:t> </a:t>
            </a:r>
            <a:r>
              <a:rPr lang="hu-HU" dirty="0" err="1"/>
              <a:t>system</a:t>
            </a:r>
            <a:r>
              <a:rPr lang="hu-HU" dirty="0"/>
              <a:t> (SRS) – térbeli vonatkoztatási rendszer</a:t>
            </a:r>
          </a:p>
          <a:p>
            <a:pPr lvl="1"/>
            <a:r>
              <a:rPr lang="hu-HU" dirty="0"/>
              <a:t>projection, projected </a:t>
            </a:r>
            <a:r>
              <a:rPr lang="hu-HU" dirty="0" err="1"/>
              <a:t>reference</a:t>
            </a:r>
            <a:r>
              <a:rPr lang="hu-HU" dirty="0"/>
              <a:t> </a:t>
            </a:r>
            <a:r>
              <a:rPr lang="hu-HU" dirty="0" err="1"/>
              <a:t>system</a:t>
            </a:r>
            <a:r>
              <a:rPr lang="hu-HU" dirty="0"/>
              <a:t> – (térképi) vetület</a:t>
            </a:r>
          </a:p>
          <a:p>
            <a:r>
              <a:rPr lang="hu-HU" dirty="0"/>
              <a:t>én pongyolán lehet, hogy vetületnek fogom mondani</a:t>
            </a:r>
            <a:br>
              <a:rPr lang="hu-HU" dirty="0"/>
            </a:br>
            <a:r>
              <a:rPr lang="hu-HU" dirty="0"/>
              <a:t>azt is, ami valójában nem az (pl. WGS-84)</a:t>
            </a:r>
          </a:p>
          <a:p>
            <a:pPr lvl="1"/>
            <a:r>
              <a:rPr lang="hu-HU" dirty="0"/>
              <a:t>előre is elnézést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C8DE8EF-3B6E-4860-3053-E6DBCEB34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6" name="Kép 5" descr="A képen kézműves, Művészet papír, kiegészítő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5A766388-C920-6521-24F7-5739C13538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240" y="3611048"/>
            <a:ext cx="5105246" cy="25041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72083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50586-DB1D-327B-6A57-74AF81EA9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0B6DDD-482E-5A58-2206-C705D14A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 vetületi transzformációja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00061C-4890-1CB3-711F-DD2895595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ezért ki kell számolnunk a cellaértékeket az új helyekre</a:t>
            </a:r>
          </a:p>
          <a:p>
            <a:pPr lvl="1"/>
            <a:r>
              <a:rPr lang="hu-HU" dirty="0"/>
              <a:t>"</a:t>
            </a:r>
            <a:r>
              <a:rPr lang="hu-HU" dirty="0" err="1"/>
              <a:t>újramintavételezés</a:t>
            </a:r>
            <a:r>
              <a:rPr lang="hu-HU" dirty="0"/>
              <a:t>"</a:t>
            </a:r>
          </a:p>
          <a:p>
            <a:pPr lvl="1"/>
            <a:r>
              <a:rPr lang="hu-HU" dirty="0"/>
              <a:t>4 módszer közül választhatunk (később)</a:t>
            </a:r>
          </a:p>
          <a:p>
            <a:r>
              <a:rPr lang="hu-HU" dirty="0"/>
              <a:t>ez sokkal lassabb, mint a </a:t>
            </a:r>
            <a:r>
              <a:rPr lang="hu-HU" dirty="0" err="1"/>
              <a:t>vektorvertexek</a:t>
            </a:r>
            <a:r>
              <a:rPr lang="hu-HU" dirty="0"/>
              <a:t> koordinátáinak</a:t>
            </a:r>
            <a:br>
              <a:rPr lang="hu-HU" dirty="0"/>
            </a:br>
            <a:r>
              <a:rPr lang="hu-HU" dirty="0"/>
              <a:t>kiszámolása</a:t>
            </a:r>
          </a:p>
          <a:p>
            <a:pPr lvl="1"/>
            <a:r>
              <a:rPr lang="hu-HU" dirty="0"/>
              <a:t>a raszter esetén tehát nem a koordináták számítása</a:t>
            </a:r>
            <a:br>
              <a:rPr lang="hu-HU" dirty="0"/>
            </a:br>
            <a:r>
              <a:rPr lang="hu-HU" dirty="0"/>
              <a:t>tart sokáig</a:t>
            </a:r>
          </a:p>
          <a:p>
            <a:pPr lvl="1"/>
            <a:r>
              <a:rPr lang="hu-HU" dirty="0"/>
              <a:t>hanem a cellaértékeké</a:t>
            </a:r>
          </a:p>
          <a:p>
            <a:pPr lvl="1"/>
            <a:r>
              <a:rPr lang="hu-HU" dirty="0"/>
              <a:t>míg vektorok esetén nem kell új értéket számítani</a:t>
            </a:r>
          </a:p>
          <a:p>
            <a:r>
              <a:rPr lang="hu-HU" dirty="0"/>
              <a:t>raszterek esetén a vetületi transzformáció adatvesztéssel jár!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13DF78D-6A6D-6117-8F18-B3AF2D679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7" name="Kép 6" descr="A képen diagram, képernyőkép, tér, tervezés látható&#10;&#10;Automatikusan generált leírás">
            <a:extLst>
              <a:ext uri="{FF2B5EF4-FFF2-40B4-BE49-F238E27FC236}">
                <a16:creationId xmlns:a16="http://schemas.microsoft.com/office/drawing/2014/main" id="{4E116069-DBFD-AD8C-D240-ED70292EE7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8620" y="1540389"/>
            <a:ext cx="4509989" cy="30803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8760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82FB4-F8BF-979B-4BF6-992D319D3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B69908-B91F-BB24-1517-53840592B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 vetületi transzformációja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18DC99-E367-B190-E79F-ABDCC247A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ezért ki kell számolnunk a cellaértékeket az új helyekre</a:t>
            </a:r>
          </a:p>
          <a:p>
            <a:pPr lvl="1"/>
            <a:r>
              <a:rPr lang="hu-HU" dirty="0"/>
              <a:t>"</a:t>
            </a:r>
            <a:r>
              <a:rPr lang="hu-HU" dirty="0" err="1"/>
              <a:t>újramintavételezés</a:t>
            </a:r>
            <a:r>
              <a:rPr lang="hu-HU" dirty="0"/>
              <a:t>"</a:t>
            </a:r>
          </a:p>
          <a:p>
            <a:pPr lvl="1"/>
            <a:r>
              <a:rPr lang="hu-HU" dirty="0"/>
              <a:t>4 módszer közül választhatunk (később)</a:t>
            </a:r>
          </a:p>
          <a:p>
            <a:r>
              <a:rPr lang="hu-HU" dirty="0"/>
              <a:t>ez sokkal lassabb, mint a </a:t>
            </a:r>
            <a:r>
              <a:rPr lang="hu-HU" dirty="0" err="1"/>
              <a:t>vektorvertexek</a:t>
            </a:r>
            <a:r>
              <a:rPr lang="hu-HU" dirty="0"/>
              <a:t> koordinátáinak</a:t>
            </a:r>
            <a:br>
              <a:rPr lang="hu-HU" dirty="0"/>
            </a:br>
            <a:r>
              <a:rPr lang="hu-HU" dirty="0"/>
              <a:t>kiszámolása</a:t>
            </a:r>
          </a:p>
          <a:p>
            <a:pPr lvl="1"/>
            <a:r>
              <a:rPr lang="hu-HU" dirty="0"/>
              <a:t>a raszter esetén tehát nem a koordináták számítása</a:t>
            </a:r>
            <a:br>
              <a:rPr lang="hu-HU" dirty="0"/>
            </a:br>
            <a:r>
              <a:rPr lang="hu-HU" dirty="0"/>
              <a:t>tart sokáig</a:t>
            </a:r>
          </a:p>
          <a:p>
            <a:pPr lvl="1"/>
            <a:r>
              <a:rPr lang="hu-HU" dirty="0"/>
              <a:t>hanem a cellaértékeké</a:t>
            </a:r>
          </a:p>
          <a:p>
            <a:pPr lvl="1"/>
            <a:r>
              <a:rPr lang="hu-HU" dirty="0"/>
              <a:t>míg vektorok esetén nem kell új értéket számítani</a:t>
            </a:r>
          </a:p>
          <a:p>
            <a:r>
              <a:rPr lang="hu-HU" dirty="0"/>
              <a:t>raszterek esetén a vetületi transzformáció adatvesztéssel jár!</a:t>
            </a:r>
          </a:p>
          <a:p>
            <a:pPr lvl="1"/>
            <a:r>
              <a:rPr lang="hu-HU" dirty="0"/>
              <a:t>ezért ha a projektünkben van egy raszter és több vektor, akkor a vektorokat vetítjük át a raszterhez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8B10123-974A-3396-6ACD-11F77698F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7" name="Kép 6" descr="A képen diagram, képernyőkép, tér, tervezés látható&#10;&#10;Automatikusan generált leírás">
            <a:extLst>
              <a:ext uri="{FF2B5EF4-FFF2-40B4-BE49-F238E27FC236}">
                <a16:creationId xmlns:a16="http://schemas.microsoft.com/office/drawing/2014/main" id="{0C67956B-A57E-B993-F4EF-5D0C8FFCD0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8620" y="1540389"/>
            <a:ext cx="4509989" cy="30803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91124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296F4D-F59B-C115-2DD1-44699F219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Vetületi transzformáció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4E2A51-BBA7-BEAD-D2D7-44F36A158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794500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vetítsük át a vasútvonalakat Web </a:t>
            </a:r>
            <a:r>
              <a:rPr lang="hu-HU" dirty="0" err="1"/>
              <a:t>Mercatorba</a:t>
            </a:r>
            <a:r>
              <a:rPr lang="hu-HU" dirty="0"/>
              <a:t> (3857)</a:t>
            </a:r>
          </a:p>
          <a:p>
            <a:pPr lvl="1"/>
            <a:r>
              <a:rPr lang="hu-HU" dirty="0"/>
              <a:t>adjuk hozzá a Web </a:t>
            </a:r>
            <a:r>
              <a:rPr lang="hu-HU" dirty="0" err="1"/>
              <a:t>Mercatort</a:t>
            </a:r>
            <a:r>
              <a:rPr lang="hu-HU" dirty="0"/>
              <a:t> a kedvenc vetületekhez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917636E-DFA8-0ADA-31D8-5C935A98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3B028CE-0384-4CFB-D612-9D748C575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11" y="3225800"/>
            <a:ext cx="4858151" cy="28654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05B2641B-F01B-0F48-48CB-5001FFC9B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099" y="3225800"/>
            <a:ext cx="5452451" cy="28654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églalap 14">
            <a:extLst>
              <a:ext uri="{FF2B5EF4-FFF2-40B4-BE49-F238E27FC236}">
                <a16:creationId xmlns:a16="http://schemas.microsoft.com/office/drawing/2014/main" id="{38450BFF-4DA4-E60E-C126-85D8F8DD2F34}"/>
              </a:ext>
            </a:extLst>
          </p:cNvPr>
          <p:cNvSpPr/>
          <p:nvPr/>
        </p:nvSpPr>
        <p:spPr>
          <a:xfrm>
            <a:off x="10947400" y="3695700"/>
            <a:ext cx="342900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00061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C79AF-A1A4-E6C7-7FB0-4EB998A23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BD3857-13B3-820E-AFC9-3B3274D5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Vetületi transzformáció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9F2DD3C-E7BB-7395-AC46-59B865807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905500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vetítsük át a </a:t>
            </a:r>
            <a:r>
              <a:rPr lang="hu-HU" dirty="0" err="1"/>
              <a:t>domborzatmodell.tif</a:t>
            </a:r>
            <a:r>
              <a:rPr lang="hu-HU" dirty="0"/>
              <a:t> fájlt (nem kell behúzni a projektbe) LAEA Europe (3035) vetületbe</a:t>
            </a:r>
          </a:p>
          <a:p>
            <a:pPr lvl="1"/>
            <a:r>
              <a:rPr lang="hu-HU" dirty="0" err="1"/>
              <a:t>újramintavételezés</a:t>
            </a:r>
            <a:r>
              <a:rPr lang="hu-HU" dirty="0"/>
              <a:t> gyanánt használjunk </a:t>
            </a:r>
            <a:r>
              <a:rPr lang="hu-HU" dirty="0" err="1"/>
              <a:t>bilineáris</a:t>
            </a:r>
            <a:r>
              <a:rPr lang="hu-HU" dirty="0"/>
              <a:t> interpolációt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975D628-FBA8-7550-5EA6-FB0E3C6E1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CA0BEF3B-5418-5E4D-2921-2AD28A6CC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1422400"/>
            <a:ext cx="5244030" cy="46896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82943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0D73A6-D5F9-F96D-F7F2-06EA1722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9B0788-58BB-E2FA-15E3-B05682060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vetítsd át a helyek réteget LAEA Europe (3035) vetületbe</a:t>
            </a:r>
          </a:p>
          <a:p>
            <a:r>
              <a:rPr lang="hu-HU" dirty="0"/>
              <a:t>add hozzá a kedvencekhez ezt a vetületet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AB85376-8514-C551-9296-145179690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951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EC49F9-916E-8C56-DB2B-FD8509255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raszterfájlok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08DFBA6-C841-350E-8DB7-16D0B381A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B5E93E0-F699-985A-F2E7-D250EC49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15:41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51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</a:t>
            </a:r>
            <a:r>
              <a:rPr lang="hu-HU" dirty="0" err="1"/>
              <a:t>raszterfájlok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képfájlok két fő típusa</a:t>
            </a:r>
          </a:p>
          <a:p>
            <a:pPr lvl="1"/>
            <a:r>
              <a:rPr lang="hu-HU" dirty="0" err="1"/>
              <a:t>rasztergrafikus</a:t>
            </a:r>
            <a:r>
              <a:rPr lang="hu-HU" dirty="0"/>
              <a:t> képfájlok (</a:t>
            </a:r>
            <a:r>
              <a:rPr lang="hu-HU" dirty="0" err="1"/>
              <a:t>jpg</a:t>
            </a:r>
            <a:r>
              <a:rPr lang="hu-HU" dirty="0"/>
              <a:t>, </a:t>
            </a:r>
            <a:r>
              <a:rPr lang="hu-HU" dirty="0" err="1"/>
              <a:t>gif</a:t>
            </a:r>
            <a:r>
              <a:rPr lang="hu-HU" dirty="0"/>
              <a:t>, </a:t>
            </a:r>
            <a:r>
              <a:rPr lang="hu-HU" dirty="0" err="1"/>
              <a:t>bmp</a:t>
            </a:r>
            <a:r>
              <a:rPr lang="hu-HU" dirty="0"/>
              <a:t>, </a:t>
            </a:r>
            <a:r>
              <a:rPr lang="hu-HU" dirty="0" err="1"/>
              <a:t>png</a:t>
            </a:r>
            <a:r>
              <a:rPr lang="hu-HU" dirty="0"/>
              <a:t>, </a:t>
            </a:r>
            <a:r>
              <a:rPr lang="hu-HU" dirty="0" err="1"/>
              <a:t>tif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vektorgrafikus képfájlok (</a:t>
            </a:r>
            <a:r>
              <a:rPr lang="hu-HU" dirty="0" err="1"/>
              <a:t>svg</a:t>
            </a:r>
            <a:r>
              <a:rPr lang="hu-HU" dirty="0"/>
              <a:t>, </a:t>
            </a:r>
            <a:r>
              <a:rPr lang="hu-HU" dirty="0" err="1"/>
              <a:t>eps</a:t>
            </a:r>
            <a:r>
              <a:rPr lang="hu-HU" dirty="0"/>
              <a:t>, </a:t>
            </a:r>
            <a:r>
              <a:rPr lang="hu-HU" dirty="0" err="1"/>
              <a:t>ai</a:t>
            </a:r>
            <a:r>
              <a:rPr lang="hu-HU" dirty="0"/>
              <a:t>, </a:t>
            </a:r>
            <a:r>
              <a:rPr lang="hu-HU" dirty="0" err="1"/>
              <a:t>cdr</a:t>
            </a:r>
            <a:r>
              <a:rPr lang="hu-HU" dirty="0"/>
              <a:t>)</a:t>
            </a:r>
          </a:p>
          <a:p>
            <a:r>
              <a:rPr lang="hu-HU" dirty="0"/>
              <a:t>előnyök, hátrányok</a:t>
            </a:r>
          </a:p>
          <a:p>
            <a:r>
              <a:rPr lang="hu-HU" dirty="0"/>
              <a:t>térbeli adatoknál is ez a két fő koncepció</a:t>
            </a:r>
          </a:p>
          <a:p>
            <a:pPr lvl="1"/>
            <a:r>
              <a:rPr lang="hu-HU" dirty="0"/>
              <a:t>raszterek</a:t>
            </a:r>
          </a:p>
          <a:p>
            <a:pPr lvl="1"/>
            <a:r>
              <a:rPr lang="hu-HU" dirty="0"/>
              <a:t>vektorok</a:t>
            </a:r>
          </a:p>
          <a:p>
            <a:r>
              <a:rPr lang="hu-HU" dirty="0" err="1"/>
              <a:t>rasztergrafikus</a:t>
            </a:r>
            <a:r>
              <a:rPr lang="hu-HU" dirty="0"/>
              <a:t> képfájlok </a:t>
            </a:r>
            <a:r>
              <a:rPr lang="hu-HU" dirty="0">
                <a:sym typeface="Wingdings" panose="05000000000000000000" pitchFamily="2" charset="2"/>
              </a:rPr>
              <a:t></a:t>
            </a:r>
            <a:r>
              <a:rPr lang="hu-HU" dirty="0"/>
              <a:t> térinformatikai raszterek</a:t>
            </a:r>
          </a:p>
          <a:p>
            <a:pPr lvl="1"/>
            <a:r>
              <a:rPr lang="hu-HU" dirty="0"/>
              <a:t>ugyanaz a logika</a:t>
            </a:r>
          </a:p>
          <a:p>
            <a:pPr lvl="1"/>
            <a:r>
              <a:rPr lang="hu-HU" dirty="0"/>
              <a:t>csak kell ismerni a koordináta-rendszert és a koordinátákat</a:t>
            </a:r>
          </a:p>
          <a:p>
            <a:pPr lvl="1"/>
            <a:r>
              <a:rPr lang="hu-HU" dirty="0"/>
              <a:t>néhány formátum (pl. </a:t>
            </a:r>
            <a:r>
              <a:rPr lang="hu-HU" dirty="0" err="1"/>
              <a:t>tif</a:t>
            </a:r>
            <a:r>
              <a:rPr lang="hu-HU" dirty="0"/>
              <a:t>) képes térbeli információt is tárolni</a:t>
            </a:r>
          </a:p>
          <a:p>
            <a:pPr marL="306388" lvl="1" indent="0">
              <a:buNone/>
            </a:pP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569" y="132954"/>
            <a:ext cx="3720418" cy="16961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0"/>
          <a:stretch/>
        </p:blipFill>
        <p:spPr>
          <a:xfrm>
            <a:off x="8371569" y="3781426"/>
            <a:ext cx="3720418" cy="23733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1569" y="1953022"/>
            <a:ext cx="3720418" cy="17049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42757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</a:t>
            </a:r>
            <a:r>
              <a:rPr lang="hu-HU" dirty="0" err="1"/>
              <a:t>raszterfájlok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felbontás</a:t>
            </a:r>
          </a:p>
          <a:p>
            <a:pPr lvl="1"/>
            <a:r>
              <a:rPr lang="hu-HU" dirty="0"/>
              <a:t>képfájlok esetén képpont/inch (</a:t>
            </a:r>
            <a:r>
              <a:rPr lang="hu-HU" dirty="0" err="1"/>
              <a:t>dpi</a:t>
            </a:r>
            <a:r>
              <a:rPr lang="hu-HU" dirty="0"/>
              <a:t>) mértékegységgel szokták megadni</a:t>
            </a:r>
          </a:p>
          <a:p>
            <a:pPr lvl="1"/>
            <a:r>
              <a:rPr lang="hu-HU" dirty="0"/>
              <a:t>1 inch ~ 2,54 cm</a:t>
            </a:r>
          </a:p>
          <a:p>
            <a:pPr lvl="1"/>
            <a:r>
              <a:rPr lang="hu-HU" dirty="0"/>
              <a:t>jellemzően min. 300 </a:t>
            </a:r>
            <a:r>
              <a:rPr lang="hu-HU" dirty="0" err="1"/>
              <a:t>dpi-s</a:t>
            </a:r>
            <a:r>
              <a:rPr lang="hu-HU" dirty="0"/>
              <a:t> felbontásban érdemes </a:t>
            </a:r>
            <a:r>
              <a:rPr lang="hu-HU" dirty="0" err="1"/>
              <a:t>szkennelni</a:t>
            </a:r>
            <a:endParaRPr lang="hu-HU" dirty="0"/>
          </a:p>
          <a:p>
            <a:pPr lvl="1"/>
            <a:r>
              <a:rPr lang="hu-HU" dirty="0"/>
              <a:t>térinformatikai raszterek esetén a cella hossza a vetület mértékegységében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886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</a:t>
            </a:r>
            <a:r>
              <a:rPr lang="hu-HU" dirty="0" err="1"/>
              <a:t>raszterfájlok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kis számolás…</a:t>
            </a:r>
          </a:p>
          <a:p>
            <a:pPr lvl="1"/>
            <a:r>
              <a:rPr lang="hu-HU" dirty="0" err="1"/>
              <a:t>beszkennelünk</a:t>
            </a:r>
            <a:r>
              <a:rPr lang="hu-HU" dirty="0"/>
              <a:t> egy M=1:10000-res </a:t>
            </a:r>
            <a:r>
              <a:rPr lang="hu-HU" dirty="0" err="1"/>
              <a:t>EOV-s</a:t>
            </a:r>
            <a:r>
              <a:rPr lang="hu-HU" dirty="0"/>
              <a:t> térképet 300 </a:t>
            </a:r>
            <a:r>
              <a:rPr lang="hu-HU" dirty="0" err="1"/>
              <a:t>dpi</a:t>
            </a:r>
            <a:r>
              <a:rPr lang="hu-HU" dirty="0"/>
              <a:t> felbontással</a:t>
            </a:r>
          </a:p>
          <a:p>
            <a:pPr lvl="1"/>
            <a:r>
              <a:rPr lang="hu-HU" dirty="0"/>
              <a:t>1 pixel a képfájlban hány méternek feleltethető meg a terepen?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116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85E9D-494B-B37A-EA65-B9DC89DAF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1C7382-E1B6-1405-25FA-6ABB94943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</a:t>
            </a:r>
            <a:r>
              <a:rPr lang="hu-HU" dirty="0" err="1"/>
              <a:t>raszterfájlok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800362F-EA73-4DE1-7FB2-6FF354C58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kis számolás…</a:t>
            </a:r>
          </a:p>
          <a:p>
            <a:pPr lvl="1"/>
            <a:r>
              <a:rPr lang="hu-HU" dirty="0" err="1"/>
              <a:t>beszkennelünk</a:t>
            </a:r>
            <a:r>
              <a:rPr lang="hu-HU" dirty="0"/>
              <a:t> egy M=1:10000-res </a:t>
            </a:r>
            <a:r>
              <a:rPr lang="hu-HU" dirty="0" err="1"/>
              <a:t>EOV-s</a:t>
            </a:r>
            <a:r>
              <a:rPr lang="hu-HU" dirty="0"/>
              <a:t> térképet 300 </a:t>
            </a:r>
            <a:r>
              <a:rPr lang="hu-HU" dirty="0" err="1"/>
              <a:t>dpi</a:t>
            </a:r>
            <a:r>
              <a:rPr lang="hu-HU" dirty="0"/>
              <a:t> felbontással</a:t>
            </a:r>
          </a:p>
          <a:p>
            <a:pPr lvl="1"/>
            <a:r>
              <a:rPr lang="hu-HU" dirty="0"/>
              <a:t>1 pixel a képfájlban hány méternek feleltethető meg a terepen?</a:t>
            </a:r>
          </a:p>
          <a:p>
            <a:pPr lvl="1"/>
            <a:r>
              <a:rPr lang="hu-HU" dirty="0"/>
              <a:t>1 pixel = 1 / 300 inch = 2,54 / 300 cm = 0,00847 cm = 0,0000847 m a térképlapon</a:t>
            </a:r>
          </a:p>
          <a:p>
            <a:pPr lvl="1"/>
            <a:r>
              <a:rPr lang="hu-HU" dirty="0"/>
              <a:t>ez M = 1:10000 méretarány esetén a valóságban 0,0000847 × 10000 m = 0,847 m</a:t>
            </a:r>
          </a:p>
          <a:p>
            <a:pPr lvl="1"/>
            <a:r>
              <a:rPr lang="hu-HU" dirty="0"/>
              <a:t>evvel még fogunk találkozni ma…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E7A3C85-FA2F-2714-75F6-25EC4C2C3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7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6F0474-2E2C-1F86-4CD5-25FF1A546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Vetítés síkra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BD864A1-939F-0C32-53C5-2ECBA30A6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Föld felszínén lévő pont helyének egyértelmű</a:t>
            </a:r>
            <a:br>
              <a:rPr lang="hu-HU" dirty="0"/>
            </a:br>
            <a:r>
              <a:rPr lang="hu-HU" dirty="0"/>
              <a:t>meghatározása több, egymásra épülő, közelítő</a:t>
            </a:r>
            <a:br>
              <a:rPr lang="hu-HU" dirty="0"/>
            </a:br>
            <a:r>
              <a:rPr lang="hu-HU" dirty="0"/>
              <a:t>lépésből áll:</a:t>
            </a:r>
          </a:p>
          <a:p>
            <a:pPr lvl="1"/>
            <a:r>
              <a:rPr lang="hu-HU" dirty="0"/>
              <a:t>felszín </a:t>
            </a:r>
            <a:r>
              <a:rPr lang="hu-HU" dirty="0">
                <a:sym typeface="Wingdings" panose="05000000000000000000" pitchFamily="2" charset="2"/>
              </a:rPr>
              <a:t></a:t>
            </a:r>
            <a:r>
              <a:rPr lang="hu-HU" dirty="0"/>
              <a:t> </a:t>
            </a:r>
            <a:r>
              <a:rPr lang="hu-HU" dirty="0" err="1"/>
              <a:t>geoidmodell</a:t>
            </a:r>
            <a:r>
              <a:rPr lang="hu-HU" dirty="0"/>
              <a:t> (gravitáció)</a:t>
            </a:r>
          </a:p>
          <a:p>
            <a:pPr lvl="1"/>
            <a:r>
              <a:rPr lang="hu-HU" dirty="0" err="1"/>
              <a:t>geoid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</a:t>
            </a:r>
            <a:r>
              <a:rPr lang="hu-HU" dirty="0"/>
              <a:t> ellipszoid (dátum)</a:t>
            </a:r>
          </a:p>
          <a:p>
            <a:pPr lvl="1"/>
            <a:r>
              <a:rPr lang="hu-HU" dirty="0"/>
              <a:t>dátum </a:t>
            </a:r>
            <a:r>
              <a:rPr lang="hu-HU" dirty="0">
                <a:sym typeface="Wingdings" panose="05000000000000000000" pitchFamily="2" charset="2"/>
              </a:rPr>
              <a:t></a:t>
            </a:r>
            <a:r>
              <a:rPr lang="hu-HU" dirty="0"/>
              <a:t> sík (térképi vetület)</a:t>
            </a:r>
          </a:p>
          <a:p>
            <a:r>
              <a:rPr lang="hu-HU" dirty="0"/>
              <a:t>ha van dátum, akkor már</a:t>
            </a:r>
          </a:p>
          <a:p>
            <a:pPr lvl="1"/>
            <a:r>
              <a:rPr lang="hu-HU" dirty="0"/>
              <a:t>ábrázolható</a:t>
            </a:r>
          </a:p>
          <a:p>
            <a:pPr lvl="1"/>
            <a:r>
              <a:rPr lang="hu-HU" dirty="0"/>
              <a:t>a dátum használható koordináta-rendszerként</a:t>
            </a:r>
          </a:p>
          <a:p>
            <a:r>
              <a:rPr lang="hu-HU" dirty="0"/>
              <a:t>földrajzi koordináta-rendszer (</a:t>
            </a:r>
            <a:r>
              <a:rPr lang="hu-HU" dirty="0" err="1"/>
              <a:t>geographic</a:t>
            </a:r>
            <a:r>
              <a:rPr lang="hu-HU" dirty="0"/>
              <a:t> CRS) </a:t>
            </a:r>
            <a:r>
              <a:rPr lang="hu-HU" dirty="0" err="1"/>
              <a:t>vs</a:t>
            </a:r>
            <a:r>
              <a:rPr lang="hu-HU" dirty="0"/>
              <a:t>. vetület (projected</a:t>
            </a:r>
            <a:br>
              <a:rPr lang="hu-HU" dirty="0"/>
            </a:br>
            <a:r>
              <a:rPr lang="hu-HU" dirty="0"/>
              <a:t>CRS)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05B330F-36A5-7D0B-B170-F5B0C7991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6" name="Kép 5" descr="A képen szöveg, diagram, térkép látható&#10;&#10;Automatikusan generált leírás">
            <a:extLst>
              <a:ext uri="{FF2B5EF4-FFF2-40B4-BE49-F238E27FC236}">
                <a16:creationId xmlns:a16="http://schemas.microsoft.com/office/drawing/2014/main" id="{5691B71D-55E2-66F9-2889-5A2C79740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700" y="4092541"/>
            <a:ext cx="3007339" cy="2071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629E21FE-F921-C0E1-E2ED-0255A1CD4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1379222"/>
            <a:ext cx="5293339" cy="25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812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</a:t>
            </a:r>
            <a:r>
              <a:rPr lang="hu-HU" dirty="0" err="1"/>
              <a:t>raszterfájlok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képfájlok is beolvashatóak térinformatikai szoftverekbe</a:t>
            </a:r>
          </a:p>
          <a:p>
            <a:pPr lvl="1"/>
            <a:r>
              <a:rPr lang="hu-HU" dirty="0"/>
              <a:t>de nem ismert a koordináta-rendszerük</a:t>
            </a:r>
          </a:p>
          <a:p>
            <a:pPr lvl="1"/>
            <a:r>
              <a:rPr lang="hu-HU" dirty="0"/>
              <a:t>erre az </a:t>
            </a:r>
            <a:r>
              <a:rPr lang="hu-HU" dirty="0" err="1"/>
              <a:t>ArcMap</a:t>
            </a:r>
            <a:r>
              <a:rPr lang="hu-HU" dirty="0"/>
              <a:t> figyelmeztet is</a:t>
            </a:r>
          </a:p>
          <a:p>
            <a:r>
              <a:rPr lang="hu-HU" dirty="0"/>
              <a:t>ezért a térbeli helyük értelmetlen</a:t>
            </a:r>
          </a:p>
          <a:p>
            <a:pPr lvl="1"/>
            <a:r>
              <a:rPr lang="hu-HU" dirty="0"/>
              <a:t>a bal fölső sarkot rakja az origóba</a:t>
            </a:r>
          </a:p>
          <a:p>
            <a:pPr lvl="1"/>
            <a:r>
              <a:rPr lang="hu-HU" dirty="0"/>
              <a:t>1 pixel = 1 térbeli egység</a:t>
            </a:r>
          </a:p>
          <a:p>
            <a:pPr lvl="1"/>
            <a:r>
              <a:rPr lang="hu-HU" dirty="0"/>
              <a:t>a projekt vetületét az elsőként beolvasott fájl alapján találja ki</a:t>
            </a:r>
          </a:p>
          <a:p>
            <a:pPr lvl="1"/>
            <a:r>
              <a:rPr lang="hu-HU" dirty="0"/>
              <a:t>a koordinátáknak köze sincs az </a:t>
            </a:r>
            <a:r>
              <a:rPr lang="hu-HU" dirty="0" err="1"/>
              <a:t>EOV-hoz</a:t>
            </a:r>
            <a:r>
              <a:rPr lang="hu-HU" dirty="0"/>
              <a:t> (pl. negatív értékek)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nyissunk egy új (üres) projektet, húzzuk bele a 65-144.jpg-t</a:t>
            </a:r>
          </a:p>
          <a:p>
            <a:pPr lvl="1"/>
            <a:r>
              <a:rPr lang="hu-HU" dirty="0" err="1"/>
              <a:t>zoomoljunk</a:t>
            </a:r>
            <a:r>
              <a:rPr lang="hu-HU" dirty="0"/>
              <a:t> bele a pixelek léptékére</a:t>
            </a:r>
          </a:p>
          <a:p>
            <a:pPr lvl="1"/>
            <a:r>
              <a:rPr lang="hu-HU" dirty="0"/>
              <a:t>figyeljük meg a koordináták változását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889" y="3565922"/>
            <a:ext cx="3176097" cy="3031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41FC891-E029-05EA-400C-0AF2DD1B6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888" y="1368823"/>
            <a:ext cx="3176097" cy="20526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8472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</a:t>
            </a:r>
            <a:r>
              <a:rPr lang="hu-HU" dirty="0" err="1"/>
              <a:t>raszterfájlok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színezés is eltér</a:t>
            </a:r>
          </a:p>
          <a:p>
            <a:pPr lvl="1"/>
            <a:r>
              <a:rPr lang="hu-HU" dirty="0"/>
              <a:t>térinformatikában a </a:t>
            </a:r>
            <a:r>
              <a:rPr lang="hu-HU" dirty="0" err="1"/>
              <a:t>rasztergrafikus</a:t>
            </a:r>
            <a:r>
              <a:rPr lang="hu-HU" dirty="0"/>
              <a:t> képfájlok jellemzően műholdképek</a:t>
            </a:r>
          </a:p>
          <a:p>
            <a:pPr lvl="1"/>
            <a:r>
              <a:rPr lang="hu-HU" dirty="0"/>
              <a:t>nem elsődleges cél a színhelyes megjelenítés (</a:t>
            </a:r>
            <a:r>
              <a:rPr lang="hu-HU" dirty="0">
                <a:sym typeface="Wingdings" panose="05000000000000000000" pitchFamily="2" charset="2"/>
              </a:rPr>
              <a:t> képkezelő szoftverek)</a:t>
            </a:r>
            <a:endParaRPr lang="hu-HU" dirty="0"/>
          </a:p>
          <a:p>
            <a:pPr lvl="1"/>
            <a:r>
              <a:rPr lang="hu-HU" dirty="0"/>
              <a:t>alapértelmezett esetben igyekszik növelni a kontrasztot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7257" y="3056805"/>
            <a:ext cx="4257677" cy="30153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08" y="3056804"/>
            <a:ext cx="4235841" cy="30153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93324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</a:t>
            </a:r>
            <a:r>
              <a:rPr lang="hu-HU" dirty="0" err="1"/>
              <a:t>raszterfájlok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27120" cy="4754563"/>
          </a:xfrm>
        </p:spPr>
        <p:txBody>
          <a:bodyPr/>
          <a:lstStyle/>
          <a:p>
            <a:r>
              <a:rPr lang="hu-HU" dirty="0"/>
              <a:t>színezés</a:t>
            </a:r>
          </a:p>
          <a:p>
            <a:pPr lvl="1"/>
            <a:r>
              <a:rPr lang="hu-HU" dirty="0"/>
              <a:t>jobb klikk a rétegre &gt; </a:t>
            </a:r>
            <a:r>
              <a:rPr lang="hu-HU" dirty="0" err="1"/>
              <a:t>Properties</a:t>
            </a:r>
            <a:r>
              <a:rPr lang="hu-HU" dirty="0"/>
              <a:t>… &gt; </a:t>
            </a:r>
            <a:r>
              <a:rPr lang="hu-HU" dirty="0" err="1"/>
              <a:t>Symbology</a:t>
            </a:r>
            <a:endParaRPr lang="hu-HU" dirty="0"/>
          </a:p>
          <a:p>
            <a:pPr lvl="1"/>
            <a:r>
              <a:rPr lang="hu-HU" dirty="0"/>
              <a:t>két fő lehetőség</a:t>
            </a:r>
          </a:p>
          <a:p>
            <a:r>
              <a:rPr lang="hu-HU" dirty="0" err="1"/>
              <a:t>Streched</a:t>
            </a:r>
            <a:endParaRPr lang="hu-HU" dirty="0"/>
          </a:p>
          <a:p>
            <a:pPr lvl="1"/>
            <a:r>
              <a:rPr lang="hu-HU" dirty="0"/>
              <a:t>egy színcsatorna alapján</a:t>
            </a:r>
          </a:p>
          <a:p>
            <a:pPr lvl="1"/>
            <a:r>
              <a:rPr lang="hu-HU" dirty="0"/>
              <a:t>ami alapértelmezetten az első, vagyis a piros</a:t>
            </a:r>
          </a:p>
          <a:p>
            <a:pPr lvl="1"/>
            <a:r>
              <a:rPr lang="hu-HU" dirty="0"/>
              <a:t>a legkisebb és legnagyobb érték között folytonos színskálát használ</a:t>
            </a:r>
          </a:p>
          <a:p>
            <a:pPr lvl="1"/>
            <a:r>
              <a:rPr lang="hu-HU" dirty="0"/>
              <a:t>szürke vagy bármi más</a:t>
            </a:r>
          </a:p>
          <a:p>
            <a:r>
              <a:rPr lang="hu-HU" dirty="0"/>
              <a:t>RGB </a:t>
            </a:r>
            <a:r>
              <a:rPr lang="hu-HU" dirty="0" err="1"/>
              <a:t>Composite</a:t>
            </a:r>
            <a:endParaRPr lang="hu-HU" dirty="0"/>
          </a:p>
          <a:p>
            <a:pPr lvl="1"/>
            <a:r>
              <a:rPr lang="hu-HU" dirty="0"/>
              <a:t>három (vagy négy) színcsatorna alapján színez</a:t>
            </a:r>
          </a:p>
          <a:p>
            <a:pPr lvl="1"/>
            <a:r>
              <a:rPr lang="hu-HU" dirty="0"/>
              <a:t>r: </a:t>
            </a:r>
            <a:r>
              <a:rPr lang="hu-HU" dirty="0" err="1"/>
              <a:t>red</a:t>
            </a:r>
            <a:r>
              <a:rPr lang="hu-HU" dirty="0"/>
              <a:t>, g: </a:t>
            </a:r>
            <a:r>
              <a:rPr lang="hu-HU" dirty="0" err="1"/>
              <a:t>green</a:t>
            </a:r>
            <a:r>
              <a:rPr lang="hu-HU" dirty="0"/>
              <a:t>, b: </a:t>
            </a:r>
            <a:r>
              <a:rPr lang="hu-HU" dirty="0" err="1"/>
              <a:t>blue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20" y="1422400"/>
            <a:ext cx="3574280" cy="2359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20" y="3917543"/>
            <a:ext cx="3574280" cy="21671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86005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</a:t>
            </a:r>
            <a:r>
              <a:rPr lang="hu-HU" dirty="0" err="1"/>
              <a:t>raszterfájlok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27120" cy="4754563"/>
          </a:xfrm>
        </p:spPr>
        <p:txBody>
          <a:bodyPr/>
          <a:lstStyle/>
          <a:p>
            <a:r>
              <a:rPr lang="hu-HU" dirty="0"/>
              <a:t>színezés</a:t>
            </a:r>
          </a:p>
          <a:p>
            <a:pPr lvl="1"/>
            <a:r>
              <a:rPr lang="hu-HU" dirty="0"/>
              <a:t>jobb klikk a rétegre &gt; </a:t>
            </a:r>
            <a:r>
              <a:rPr lang="hu-HU" dirty="0" err="1"/>
              <a:t>Properties</a:t>
            </a:r>
            <a:r>
              <a:rPr lang="hu-HU" dirty="0"/>
              <a:t>… &gt; </a:t>
            </a:r>
            <a:r>
              <a:rPr lang="hu-HU" dirty="0" err="1"/>
              <a:t>Symbology</a:t>
            </a:r>
            <a:endParaRPr lang="hu-HU" dirty="0"/>
          </a:p>
          <a:p>
            <a:pPr lvl="1"/>
            <a:r>
              <a:rPr lang="hu-HU" dirty="0"/>
              <a:t>két fő lehetőség</a:t>
            </a:r>
          </a:p>
          <a:p>
            <a:r>
              <a:rPr lang="hu-HU" dirty="0" err="1"/>
              <a:t>Streched</a:t>
            </a:r>
            <a:endParaRPr lang="hu-HU" dirty="0"/>
          </a:p>
          <a:p>
            <a:pPr lvl="1"/>
            <a:r>
              <a:rPr lang="hu-HU" dirty="0"/>
              <a:t>egy színcsatorna alapján</a:t>
            </a:r>
          </a:p>
          <a:p>
            <a:pPr lvl="1"/>
            <a:r>
              <a:rPr lang="hu-HU" dirty="0"/>
              <a:t>ami </a:t>
            </a:r>
            <a:r>
              <a:rPr lang="hu-HU" dirty="0">
                <a:solidFill>
                  <a:srgbClr val="FF0000"/>
                </a:solidFill>
              </a:rPr>
              <a:t>alapértelmezetten az első</a:t>
            </a:r>
            <a:r>
              <a:rPr lang="hu-HU" dirty="0"/>
              <a:t>, vagyis a piros</a:t>
            </a:r>
          </a:p>
          <a:p>
            <a:pPr lvl="1"/>
            <a:r>
              <a:rPr lang="hu-HU" dirty="0"/>
              <a:t>a legkisebb és legnagyobb érték között folytonos színskálát használ</a:t>
            </a:r>
          </a:p>
          <a:p>
            <a:pPr lvl="1"/>
            <a:r>
              <a:rPr lang="hu-HU" dirty="0"/>
              <a:t>szürke vagy bármi más</a:t>
            </a:r>
          </a:p>
          <a:p>
            <a:r>
              <a:rPr lang="hu-HU" dirty="0"/>
              <a:t>RGB </a:t>
            </a:r>
            <a:r>
              <a:rPr lang="hu-HU" dirty="0" err="1"/>
              <a:t>Composite</a:t>
            </a:r>
            <a:endParaRPr lang="hu-HU" dirty="0"/>
          </a:p>
          <a:p>
            <a:pPr lvl="1"/>
            <a:r>
              <a:rPr lang="hu-HU" dirty="0"/>
              <a:t>három (vagy négy) színcsatorna alapján színez</a:t>
            </a:r>
          </a:p>
          <a:p>
            <a:pPr lvl="1"/>
            <a:r>
              <a:rPr lang="hu-HU" dirty="0"/>
              <a:t>r: </a:t>
            </a:r>
            <a:r>
              <a:rPr lang="hu-HU" dirty="0" err="1"/>
              <a:t>red</a:t>
            </a:r>
            <a:r>
              <a:rPr lang="hu-HU" dirty="0"/>
              <a:t>, g: </a:t>
            </a:r>
            <a:r>
              <a:rPr lang="hu-HU" dirty="0" err="1"/>
              <a:t>green</a:t>
            </a:r>
            <a:r>
              <a:rPr lang="hu-HU" dirty="0"/>
              <a:t>, b: </a:t>
            </a:r>
            <a:r>
              <a:rPr lang="hu-HU" dirty="0" err="1"/>
              <a:t>blue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20" y="1422400"/>
            <a:ext cx="3574280" cy="2359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20" y="3917543"/>
            <a:ext cx="3574280" cy="2167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9791700" y="1657350"/>
            <a:ext cx="1933575" cy="2000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231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</a:t>
            </a:r>
            <a:r>
              <a:rPr lang="hu-HU" dirty="0" err="1"/>
              <a:t>raszterfájlok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27120" cy="4754563"/>
          </a:xfrm>
        </p:spPr>
        <p:txBody>
          <a:bodyPr/>
          <a:lstStyle/>
          <a:p>
            <a:r>
              <a:rPr lang="hu-HU" dirty="0"/>
              <a:t>színezés</a:t>
            </a:r>
          </a:p>
          <a:p>
            <a:pPr lvl="1"/>
            <a:r>
              <a:rPr lang="hu-HU" dirty="0"/>
              <a:t>jobb klikk a rétegre &gt; </a:t>
            </a:r>
            <a:r>
              <a:rPr lang="hu-HU" dirty="0" err="1"/>
              <a:t>Properties</a:t>
            </a:r>
            <a:r>
              <a:rPr lang="hu-HU" dirty="0"/>
              <a:t>… &gt; </a:t>
            </a:r>
            <a:r>
              <a:rPr lang="hu-HU" dirty="0" err="1"/>
              <a:t>Symbology</a:t>
            </a:r>
            <a:endParaRPr lang="hu-HU" dirty="0"/>
          </a:p>
          <a:p>
            <a:pPr lvl="1"/>
            <a:r>
              <a:rPr lang="hu-HU" dirty="0"/>
              <a:t>két fő lehetőség</a:t>
            </a:r>
          </a:p>
          <a:p>
            <a:r>
              <a:rPr lang="hu-HU" dirty="0" err="1"/>
              <a:t>Streched</a:t>
            </a:r>
            <a:endParaRPr lang="hu-HU" dirty="0"/>
          </a:p>
          <a:p>
            <a:pPr lvl="1"/>
            <a:r>
              <a:rPr lang="hu-HU" dirty="0"/>
              <a:t>egy színcsatorna alapján</a:t>
            </a:r>
          </a:p>
          <a:p>
            <a:pPr lvl="1"/>
            <a:r>
              <a:rPr lang="hu-HU" dirty="0"/>
              <a:t>ami alapértelmezetten az első, vagyis a piros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a legkisebb és legnagyobb érték között</a:t>
            </a:r>
            <a:r>
              <a:rPr lang="hu-HU" dirty="0"/>
              <a:t> folytonos színskálát használ</a:t>
            </a:r>
          </a:p>
          <a:p>
            <a:pPr lvl="1"/>
            <a:r>
              <a:rPr lang="hu-HU" dirty="0"/>
              <a:t>szürke vagy bármi más</a:t>
            </a:r>
          </a:p>
          <a:p>
            <a:r>
              <a:rPr lang="hu-HU" dirty="0"/>
              <a:t>RGB </a:t>
            </a:r>
            <a:r>
              <a:rPr lang="hu-HU" dirty="0" err="1"/>
              <a:t>Composite</a:t>
            </a:r>
            <a:endParaRPr lang="hu-HU" dirty="0"/>
          </a:p>
          <a:p>
            <a:pPr lvl="1"/>
            <a:r>
              <a:rPr lang="hu-HU" dirty="0"/>
              <a:t>három (vagy négy) színcsatorna alapján színez</a:t>
            </a:r>
          </a:p>
          <a:p>
            <a:pPr lvl="1"/>
            <a:r>
              <a:rPr lang="hu-HU" dirty="0"/>
              <a:t>r: </a:t>
            </a:r>
            <a:r>
              <a:rPr lang="hu-HU" dirty="0" err="1"/>
              <a:t>red</a:t>
            </a:r>
            <a:r>
              <a:rPr lang="hu-HU" dirty="0"/>
              <a:t>, g: </a:t>
            </a:r>
            <a:r>
              <a:rPr lang="hu-HU" dirty="0" err="1"/>
              <a:t>green</a:t>
            </a:r>
            <a:r>
              <a:rPr lang="hu-HU" dirty="0"/>
              <a:t>, b: </a:t>
            </a:r>
            <a:r>
              <a:rPr lang="hu-HU" dirty="0" err="1"/>
              <a:t>blue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20" y="1422400"/>
            <a:ext cx="3574280" cy="2359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20" y="3917543"/>
            <a:ext cx="3574280" cy="2167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10220325" y="1838324"/>
            <a:ext cx="219076" cy="5429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855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</a:t>
            </a:r>
            <a:r>
              <a:rPr lang="hu-HU" dirty="0" err="1"/>
              <a:t>raszterfájlok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27120" cy="4754563"/>
          </a:xfrm>
        </p:spPr>
        <p:txBody>
          <a:bodyPr/>
          <a:lstStyle/>
          <a:p>
            <a:r>
              <a:rPr lang="hu-HU" dirty="0"/>
              <a:t>színezés</a:t>
            </a:r>
          </a:p>
          <a:p>
            <a:pPr lvl="1"/>
            <a:r>
              <a:rPr lang="hu-HU" dirty="0"/>
              <a:t>jobb klikk a rétegre &gt; </a:t>
            </a:r>
            <a:r>
              <a:rPr lang="hu-HU" dirty="0" err="1"/>
              <a:t>Properties</a:t>
            </a:r>
            <a:r>
              <a:rPr lang="hu-HU" dirty="0"/>
              <a:t>… &gt; </a:t>
            </a:r>
            <a:r>
              <a:rPr lang="hu-HU" dirty="0" err="1"/>
              <a:t>Symbology</a:t>
            </a:r>
            <a:endParaRPr lang="hu-HU" dirty="0"/>
          </a:p>
          <a:p>
            <a:pPr lvl="1"/>
            <a:r>
              <a:rPr lang="hu-HU" dirty="0"/>
              <a:t>két fő lehetőség</a:t>
            </a:r>
          </a:p>
          <a:p>
            <a:r>
              <a:rPr lang="hu-HU" dirty="0" err="1"/>
              <a:t>Streched</a:t>
            </a:r>
            <a:endParaRPr lang="hu-HU" dirty="0"/>
          </a:p>
          <a:p>
            <a:pPr lvl="1"/>
            <a:r>
              <a:rPr lang="hu-HU" dirty="0"/>
              <a:t>egy színcsatorna alapján</a:t>
            </a:r>
          </a:p>
          <a:p>
            <a:pPr lvl="1"/>
            <a:r>
              <a:rPr lang="hu-HU" dirty="0"/>
              <a:t>ami alapértelmezetten az első, vagyis a piros</a:t>
            </a:r>
          </a:p>
          <a:p>
            <a:pPr lvl="1"/>
            <a:r>
              <a:rPr lang="hu-HU" dirty="0"/>
              <a:t>a legkisebb és legnagyobb érték között folytonos színskálát használ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szürke vagy bármi más</a:t>
            </a:r>
          </a:p>
          <a:p>
            <a:r>
              <a:rPr lang="hu-HU" dirty="0"/>
              <a:t>RGB </a:t>
            </a:r>
            <a:r>
              <a:rPr lang="hu-HU" dirty="0" err="1"/>
              <a:t>Composite</a:t>
            </a:r>
            <a:endParaRPr lang="hu-HU" dirty="0"/>
          </a:p>
          <a:p>
            <a:pPr lvl="1"/>
            <a:r>
              <a:rPr lang="hu-HU" dirty="0"/>
              <a:t>három (vagy négy) színcsatorna alapján színez</a:t>
            </a:r>
          </a:p>
          <a:p>
            <a:pPr lvl="1"/>
            <a:r>
              <a:rPr lang="hu-HU" dirty="0"/>
              <a:t>r: </a:t>
            </a:r>
            <a:r>
              <a:rPr lang="hu-HU" dirty="0" err="1"/>
              <a:t>red</a:t>
            </a:r>
            <a:r>
              <a:rPr lang="hu-HU" dirty="0"/>
              <a:t>, g: </a:t>
            </a:r>
            <a:r>
              <a:rPr lang="hu-HU" dirty="0" err="1"/>
              <a:t>green</a:t>
            </a:r>
            <a:r>
              <a:rPr lang="hu-HU" dirty="0"/>
              <a:t>, b: </a:t>
            </a:r>
            <a:r>
              <a:rPr lang="hu-HU" dirty="0" err="1"/>
              <a:t>blue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20" y="1422400"/>
            <a:ext cx="3574280" cy="2359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20" y="3917543"/>
            <a:ext cx="3574280" cy="2167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9305925" y="2419350"/>
            <a:ext cx="2419350" cy="2190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121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</a:t>
            </a:r>
            <a:r>
              <a:rPr lang="hu-HU" dirty="0" err="1"/>
              <a:t>raszterfájlok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27120" cy="4754563"/>
          </a:xfrm>
        </p:spPr>
        <p:txBody>
          <a:bodyPr/>
          <a:lstStyle/>
          <a:p>
            <a:r>
              <a:rPr lang="hu-HU" dirty="0"/>
              <a:t>színezés</a:t>
            </a:r>
          </a:p>
          <a:p>
            <a:pPr lvl="1"/>
            <a:r>
              <a:rPr lang="hu-HU" dirty="0"/>
              <a:t>jobb klikk a rétegre &gt; </a:t>
            </a:r>
            <a:r>
              <a:rPr lang="hu-HU" dirty="0" err="1"/>
              <a:t>Properties</a:t>
            </a:r>
            <a:r>
              <a:rPr lang="hu-HU" dirty="0"/>
              <a:t>… &gt; </a:t>
            </a:r>
            <a:r>
              <a:rPr lang="hu-HU" dirty="0" err="1"/>
              <a:t>Symbology</a:t>
            </a:r>
            <a:endParaRPr lang="hu-HU" dirty="0"/>
          </a:p>
          <a:p>
            <a:pPr lvl="1"/>
            <a:r>
              <a:rPr lang="hu-HU" dirty="0"/>
              <a:t>két fő lehetőség</a:t>
            </a:r>
          </a:p>
          <a:p>
            <a:r>
              <a:rPr lang="hu-HU" dirty="0" err="1"/>
              <a:t>Streched</a:t>
            </a:r>
            <a:endParaRPr lang="hu-HU" dirty="0"/>
          </a:p>
          <a:p>
            <a:pPr lvl="1"/>
            <a:r>
              <a:rPr lang="hu-HU" dirty="0"/>
              <a:t>egy színcsatorna alapján</a:t>
            </a:r>
          </a:p>
          <a:p>
            <a:pPr lvl="1"/>
            <a:r>
              <a:rPr lang="hu-HU" dirty="0"/>
              <a:t>ami alapértelmezetten az első, vagyis a piros</a:t>
            </a:r>
          </a:p>
          <a:p>
            <a:pPr lvl="1"/>
            <a:r>
              <a:rPr lang="hu-HU" dirty="0"/>
              <a:t>a legkisebb és legnagyobb érték között folytonos színskálát használ</a:t>
            </a:r>
          </a:p>
          <a:p>
            <a:pPr lvl="1"/>
            <a:r>
              <a:rPr lang="hu-HU" dirty="0"/>
              <a:t>szürke vagy bármi más</a:t>
            </a:r>
          </a:p>
          <a:p>
            <a:r>
              <a:rPr lang="hu-HU" dirty="0"/>
              <a:t>RGB </a:t>
            </a:r>
            <a:r>
              <a:rPr lang="hu-HU" dirty="0" err="1"/>
              <a:t>Composite</a:t>
            </a:r>
            <a:endParaRPr lang="hu-HU" dirty="0"/>
          </a:p>
          <a:p>
            <a:pPr lvl="1"/>
            <a:r>
              <a:rPr lang="hu-HU" dirty="0">
                <a:solidFill>
                  <a:srgbClr val="FF0000"/>
                </a:solidFill>
              </a:rPr>
              <a:t>három (vagy négy) színcsatorna alapján színez</a:t>
            </a:r>
          </a:p>
          <a:p>
            <a:pPr lvl="1"/>
            <a:r>
              <a:rPr lang="hu-HU" dirty="0"/>
              <a:t>r: </a:t>
            </a:r>
            <a:r>
              <a:rPr lang="hu-HU" dirty="0" err="1"/>
              <a:t>red</a:t>
            </a:r>
            <a:r>
              <a:rPr lang="hu-HU" dirty="0"/>
              <a:t>, g: </a:t>
            </a:r>
            <a:r>
              <a:rPr lang="hu-HU" dirty="0" err="1"/>
              <a:t>green</a:t>
            </a:r>
            <a:r>
              <a:rPr lang="hu-HU" dirty="0"/>
              <a:t>, b: </a:t>
            </a:r>
            <a:r>
              <a:rPr lang="hu-HU" dirty="0" err="1"/>
              <a:t>blue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20" y="1422400"/>
            <a:ext cx="3574280" cy="2359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20" y="3917543"/>
            <a:ext cx="3574280" cy="2167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9305925" y="4181475"/>
            <a:ext cx="1162050" cy="6286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308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</a:t>
            </a:r>
            <a:r>
              <a:rPr lang="hu-HU" dirty="0" err="1"/>
              <a:t>raszterfájlok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27120" cy="4754563"/>
          </a:xfrm>
        </p:spPr>
        <p:txBody>
          <a:bodyPr/>
          <a:lstStyle/>
          <a:p>
            <a:r>
              <a:rPr lang="hu-HU" dirty="0"/>
              <a:t>RGB </a:t>
            </a:r>
            <a:r>
              <a:rPr lang="hu-HU" dirty="0" err="1"/>
              <a:t>Composite</a:t>
            </a:r>
            <a:endParaRPr lang="hu-HU" dirty="0"/>
          </a:p>
          <a:p>
            <a:pPr lvl="1"/>
            <a:r>
              <a:rPr lang="hu-HU" dirty="0"/>
              <a:t>negyedik (opcionális) színcsatorna: </a:t>
            </a:r>
            <a:r>
              <a:rPr lang="hu-HU" dirty="0" err="1"/>
              <a:t>alpha</a:t>
            </a:r>
            <a:r>
              <a:rPr lang="hu-HU" dirty="0"/>
              <a:t> (átlátszatlanság)</a:t>
            </a:r>
          </a:p>
          <a:p>
            <a:pPr lvl="1"/>
            <a:r>
              <a:rPr lang="hu-HU" dirty="0"/>
              <a:t>kiválaszthatjuk, hogy melyik színcsatorna tartalmazza az egyes színeket</a:t>
            </a:r>
          </a:p>
          <a:p>
            <a:pPr lvl="1"/>
            <a:r>
              <a:rPr lang="hu-HU" dirty="0"/>
              <a:t>ez hamisszínes képek esetén lehet hasznos</a:t>
            </a:r>
          </a:p>
          <a:p>
            <a:r>
              <a:rPr lang="hu-HU" dirty="0"/>
              <a:t>további beállítási lehetőségek</a:t>
            </a:r>
          </a:p>
          <a:p>
            <a:pPr lvl="1"/>
            <a:r>
              <a:rPr lang="hu-HU" dirty="0"/>
              <a:t>rengeteg mindent beállíthatunk</a:t>
            </a:r>
          </a:p>
          <a:p>
            <a:pPr lvl="1"/>
            <a:r>
              <a:rPr lang="hu-HU" dirty="0"/>
              <a:t>az egyetlen fontos a színtelítettségi skála széthúzásának típusa (</a:t>
            </a:r>
            <a:r>
              <a:rPr lang="hu-HU" dirty="0" err="1"/>
              <a:t>Stretch</a:t>
            </a:r>
            <a:r>
              <a:rPr lang="hu-HU" dirty="0"/>
              <a:t> </a:t>
            </a:r>
            <a:r>
              <a:rPr lang="hu-HU" dirty="0" err="1"/>
              <a:t>type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alapértelmezetten Percent </a:t>
            </a:r>
            <a:r>
              <a:rPr lang="hu-HU" dirty="0" err="1"/>
              <a:t>Clip</a:t>
            </a:r>
            <a:r>
              <a:rPr lang="hu-HU" dirty="0"/>
              <a:t> (levágja a szélső </a:t>
            </a:r>
            <a:r>
              <a:rPr lang="hu-HU" dirty="0" err="1"/>
              <a:t>percentiliseket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ami nekünk kell: </a:t>
            </a:r>
            <a:r>
              <a:rPr lang="hu-HU" dirty="0" err="1"/>
              <a:t>None</a:t>
            </a:r>
            <a:r>
              <a:rPr lang="hu-HU" dirty="0"/>
              <a:t> (= ne torzítsa a színeket)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20" y="1422400"/>
            <a:ext cx="3574280" cy="21671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17"/>
          <a:stretch/>
        </p:blipFill>
        <p:spPr>
          <a:xfrm>
            <a:off x="8465320" y="3733800"/>
            <a:ext cx="3574280" cy="24241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78438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</a:t>
            </a:r>
            <a:r>
              <a:rPr lang="hu-HU" dirty="0" err="1"/>
              <a:t>raszterfájlok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27120" cy="4754563"/>
          </a:xfrm>
        </p:spPr>
        <p:txBody>
          <a:bodyPr/>
          <a:lstStyle/>
          <a:p>
            <a:r>
              <a:rPr lang="hu-HU" dirty="0"/>
              <a:t>RGB </a:t>
            </a:r>
            <a:r>
              <a:rPr lang="hu-HU" dirty="0" err="1"/>
              <a:t>Composite</a:t>
            </a:r>
            <a:endParaRPr lang="hu-HU" dirty="0"/>
          </a:p>
          <a:p>
            <a:pPr lvl="1"/>
            <a:r>
              <a:rPr lang="hu-HU" dirty="0"/>
              <a:t>negyedik (opcionális) színcsatorna: </a:t>
            </a:r>
            <a:r>
              <a:rPr lang="hu-HU" dirty="0" err="1"/>
              <a:t>alpha</a:t>
            </a:r>
            <a:r>
              <a:rPr lang="hu-HU" dirty="0"/>
              <a:t> (átlátszatlanság)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kiválaszthatjuk, hogy melyik színcsatorna tartalmazza az egyes színeket</a:t>
            </a:r>
          </a:p>
          <a:p>
            <a:pPr lvl="1"/>
            <a:r>
              <a:rPr lang="hu-HU" dirty="0"/>
              <a:t>ez hamisszínes képek esetén lehet hasznos</a:t>
            </a:r>
          </a:p>
          <a:p>
            <a:r>
              <a:rPr lang="hu-HU" dirty="0"/>
              <a:t>további beállítási lehetőségek</a:t>
            </a:r>
          </a:p>
          <a:p>
            <a:pPr lvl="1"/>
            <a:r>
              <a:rPr lang="hu-HU" dirty="0"/>
              <a:t>rengeteg mindent beállíthatunk</a:t>
            </a:r>
          </a:p>
          <a:p>
            <a:pPr lvl="1"/>
            <a:r>
              <a:rPr lang="hu-HU" dirty="0"/>
              <a:t>az egyetlen fontos a színtelítettségi skála széthúzásának típusa (</a:t>
            </a:r>
            <a:r>
              <a:rPr lang="hu-HU" dirty="0" err="1"/>
              <a:t>Stretch</a:t>
            </a:r>
            <a:r>
              <a:rPr lang="hu-HU" dirty="0"/>
              <a:t> </a:t>
            </a:r>
            <a:r>
              <a:rPr lang="hu-HU" dirty="0" err="1"/>
              <a:t>type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alapértelmezetten Percent </a:t>
            </a:r>
            <a:r>
              <a:rPr lang="hu-HU" dirty="0" err="1"/>
              <a:t>Clip</a:t>
            </a:r>
            <a:r>
              <a:rPr lang="hu-HU" dirty="0"/>
              <a:t> (levágja a szélső </a:t>
            </a:r>
            <a:r>
              <a:rPr lang="hu-HU" dirty="0" err="1"/>
              <a:t>percentiliseket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ami nekünk kell: </a:t>
            </a:r>
            <a:r>
              <a:rPr lang="hu-HU" dirty="0" err="1"/>
              <a:t>None</a:t>
            </a:r>
            <a:r>
              <a:rPr lang="hu-HU" dirty="0"/>
              <a:t> (= ne torzítsa a színeket)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20" y="1422400"/>
            <a:ext cx="3574280" cy="2167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 flipH="1">
            <a:off x="11477625" y="1686332"/>
            <a:ext cx="209550" cy="6286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17"/>
          <a:stretch/>
        </p:blipFill>
        <p:spPr>
          <a:xfrm>
            <a:off x="8465320" y="3733800"/>
            <a:ext cx="3574280" cy="24241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45855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</a:t>
            </a:r>
            <a:r>
              <a:rPr lang="hu-HU" dirty="0" err="1"/>
              <a:t>raszterfájlok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27120" cy="4754563"/>
          </a:xfrm>
        </p:spPr>
        <p:txBody>
          <a:bodyPr/>
          <a:lstStyle/>
          <a:p>
            <a:r>
              <a:rPr lang="hu-HU" dirty="0"/>
              <a:t>RGB </a:t>
            </a:r>
            <a:r>
              <a:rPr lang="hu-HU" dirty="0" err="1"/>
              <a:t>Composite</a:t>
            </a:r>
            <a:endParaRPr lang="hu-HU" dirty="0"/>
          </a:p>
          <a:p>
            <a:pPr lvl="1"/>
            <a:r>
              <a:rPr lang="hu-HU" dirty="0"/>
              <a:t>negyedik (opcionális) színcsatorna: </a:t>
            </a:r>
            <a:r>
              <a:rPr lang="hu-HU" dirty="0" err="1"/>
              <a:t>alpha</a:t>
            </a:r>
            <a:r>
              <a:rPr lang="hu-HU" dirty="0"/>
              <a:t> (átlátszatlanság)</a:t>
            </a:r>
          </a:p>
          <a:p>
            <a:pPr lvl="1"/>
            <a:r>
              <a:rPr lang="hu-HU" dirty="0"/>
              <a:t>kiválaszthatjuk, hogy melyik színcsatorna tartalmazza az egyes színeket</a:t>
            </a:r>
          </a:p>
          <a:p>
            <a:pPr lvl="1"/>
            <a:r>
              <a:rPr lang="hu-HU" dirty="0"/>
              <a:t>ez hamisszínes képek esetén lehet hasznos</a:t>
            </a:r>
          </a:p>
          <a:p>
            <a:r>
              <a:rPr lang="hu-HU" dirty="0"/>
              <a:t>további beállítási lehetőségek</a:t>
            </a:r>
          </a:p>
          <a:p>
            <a:pPr lvl="1"/>
            <a:r>
              <a:rPr lang="hu-HU" dirty="0"/>
              <a:t>rengeteg mindent beállíthatunk</a:t>
            </a:r>
          </a:p>
          <a:p>
            <a:pPr lvl="1"/>
            <a:r>
              <a:rPr lang="hu-HU" dirty="0"/>
              <a:t>az egyetlen fontos a </a:t>
            </a:r>
            <a:r>
              <a:rPr lang="hu-HU" dirty="0">
                <a:solidFill>
                  <a:srgbClr val="FF0000"/>
                </a:solidFill>
              </a:rPr>
              <a:t>színtelítettségi skála széthúzásának típusa</a:t>
            </a:r>
            <a:r>
              <a:rPr lang="hu-HU" dirty="0"/>
              <a:t> (</a:t>
            </a:r>
            <a:r>
              <a:rPr lang="hu-HU" dirty="0" err="1"/>
              <a:t>Stretch</a:t>
            </a:r>
            <a:r>
              <a:rPr lang="hu-HU" dirty="0"/>
              <a:t> </a:t>
            </a:r>
            <a:r>
              <a:rPr lang="hu-HU" dirty="0" err="1"/>
              <a:t>type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alapértelmezetten Percent </a:t>
            </a:r>
            <a:r>
              <a:rPr lang="hu-HU" dirty="0" err="1"/>
              <a:t>Clip</a:t>
            </a:r>
            <a:r>
              <a:rPr lang="hu-HU" dirty="0"/>
              <a:t> (levágja a szélső </a:t>
            </a:r>
            <a:r>
              <a:rPr lang="hu-HU" dirty="0" err="1"/>
              <a:t>percentiliseket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ami nekünk kell: </a:t>
            </a:r>
            <a:r>
              <a:rPr lang="hu-HU" dirty="0" err="1"/>
              <a:t>None</a:t>
            </a:r>
            <a:r>
              <a:rPr lang="hu-HU" dirty="0"/>
              <a:t> (= ne torzítsa a színeket)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20" y="1422400"/>
            <a:ext cx="3574280" cy="2167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 flipH="1">
            <a:off x="9353549" y="2647950"/>
            <a:ext cx="1628775" cy="2667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17"/>
          <a:stretch/>
        </p:blipFill>
        <p:spPr>
          <a:xfrm>
            <a:off x="8465320" y="3733800"/>
            <a:ext cx="3574280" cy="24241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219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B5F5AB-F0C6-9F58-1D61-CC86D3551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Vetítés síkra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BCD1ECD-3B14-9219-D79C-F0BDA24D1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dátum (ellipszoid) </a:t>
            </a:r>
            <a:r>
              <a:rPr lang="hu-HU" dirty="0" err="1"/>
              <a:t>vs</a:t>
            </a:r>
            <a:r>
              <a:rPr lang="hu-HU" dirty="0"/>
              <a:t>. dátum (naptári)</a:t>
            </a:r>
          </a:p>
          <a:p>
            <a:pPr lvl="1"/>
            <a:r>
              <a:rPr lang="hu-HU" dirty="0"/>
              <a:t>semmi közük egymáshoz</a:t>
            </a:r>
          </a:p>
          <a:p>
            <a:pPr lvl="1"/>
            <a:r>
              <a:rPr lang="hu-HU" dirty="0"/>
              <a:t>csak ugyanabból a latin szóból (</a:t>
            </a:r>
            <a:r>
              <a:rPr lang="hu-HU" dirty="0" err="1"/>
              <a:t>datum</a:t>
            </a:r>
            <a:r>
              <a:rPr lang="hu-HU" dirty="0"/>
              <a:t> = adott) erednek</a:t>
            </a:r>
          </a:p>
          <a:p>
            <a:pPr lvl="1"/>
            <a:r>
              <a:rPr lang="hu-HU" dirty="0"/>
              <a:t>adott (referencia-) pont/felület </a:t>
            </a:r>
            <a:r>
              <a:rPr lang="hu-HU" dirty="0" err="1"/>
              <a:t>vs</a:t>
            </a:r>
            <a:r>
              <a:rPr lang="hu-HU" dirty="0"/>
              <a:t>. adott nap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2FD718-DA53-56C8-A29B-1622CD03A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33373377-E766-CAC7-708A-6999A26A28A0}"/>
              </a:ext>
            </a:extLst>
          </p:cNvPr>
          <p:cNvSpPr/>
          <p:nvPr/>
        </p:nvSpPr>
        <p:spPr>
          <a:xfrm rot="1225821">
            <a:off x="7922846" y="871866"/>
            <a:ext cx="3188822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KIS ETIMOLÓGIA –</a:t>
            </a:r>
          </a:p>
        </p:txBody>
      </p:sp>
      <p:pic>
        <p:nvPicPr>
          <p:cNvPr id="7" name="Kép 6" descr="A képen szöveg, szimbólum, Betűtípus, képernyő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FFA95FF-1930-A0C9-3977-BF2719214D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92" b="10112"/>
          <a:stretch>
            <a:fillRect/>
          </a:stretch>
        </p:blipFill>
        <p:spPr>
          <a:xfrm>
            <a:off x="9914363" y="4225499"/>
            <a:ext cx="2277637" cy="19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943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82017-51A1-C2DC-DE0C-29039F7C4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1A5F8B-3DBC-77AE-F17C-B86A33A4A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</a:t>
            </a:r>
            <a:r>
              <a:rPr lang="hu-HU" dirty="0" err="1"/>
              <a:t>raszterfájlok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4E1B38C-E66F-091E-8C89-93B7B9275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627120" cy="4754563"/>
          </a:xfrm>
        </p:spPr>
        <p:txBody>
          <a:bodyPr/>
          <a:lstStyle/>
          <a:p>
            <a:r>
              <a:rPr lang="hu-HU" dirty="0"/>
              <a:t>RGB </a:t>
            </a:r>
            <a:r>
              <a:rPr lang="hu-HU" dirty="0" err="1"/>
              <a:t>Composite</a:t>
            </a:r>
            <a:endParaRPr lang="hu-HU" dirty="0"/>
          </a:p>
          <a:p>
            <a:pPr lvl="1"/>
            <a:r>
              <a:rPr lang="hu-HU" dirty="0"/>
              <a:t>negyedik (opcionális) színcsatorna: </a:t>
            </a:r>
            <a:r>
              <a:rPr lang="hu-HU" dirty="0" err="1"/>
              <a:t>alpha</a:t>
            </a:r>
            <a:r>
              <a:rPr lang="hu-HU" dirty="0"/>
              <a:t> (átlátszatlanság)</a:t>
            </a:r>
          </a:p>
          <a:p>
            <a:pPr lvl="1"/>
            <a:r>
              <a:rPr lang="hu-HU" dirty="0"/>
              <a:t>kiválaszthatjuk, hogy melyik színcsatorna tartalmazza az egyes színeket</a:t>
            </a:r>
          </a:p>
          <a:p>
            <a:pPr lvl="1"/>
            <a:r>
              <a:rPr lang="hu-HU" dirty="0"/>
              <a:t>ez hamisszínes képek esetén lehet hasznos</a:t>
            </a:r>
          </a:p>
          <a:p>
            <a:r>
              <a:rPr lang="hu-HU" dirty="0"/>
              <a:t>további beállítási lehetőségek</a:t>
            </a:r>
          </a:p>
          <a:p>
            <a:pPr lvl="1"/>
            <a:r>
              <a:rPr lang="hu-HU" dirty="0"/>
              <a:t>rengeteg mindent beállíthatunk</a:t>
            </a:r>
          </a:p>
          <a:p>
            <a:pPr lvl="1"/>
            <a:r>
              <a:rPr lang="hu-HU" dirty="0"/>
              <a:t>az egyetlen fontos a </a:t>
            </a:r>
            <a:r>
              <a:rPr lang="hu-HU" dirty="0">
                <a:solidFill>
                  <a:srgbClr val="FF0000"/>
                </a:solidFill>
              </a:rPr>
              <a:t>színtelítettségi skála széthúzásának típusa</a:t>
            </a:r>
            <a:r>
              <a:rPr lang="hu-HU" dirty="0"/>
              <a:t> (</a:t>
            </a:r>
            <a:r>
              <a:rPr lang="hu-HU" dirty="0" err="1"/>
              <a:t>Stretch</a:t>
            </a:r>
            <a:r>
              <a:rPr lang="hu-HU" dirty="0"/>
              <a:t> </a:t>
            </a:r>
            <a:r>
              <a:rPr lang="hu-HU" dirty="0" err="1"/>
              <a:t>type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alapértelmezetten Percent </a:t>
            </a:r>
            <a:r>
              <a:rPr lang="hu-HU" dirty="0" err="1"/>
              <a:t>Clip</a:t>
            </a:r>
            <a:r>
              <a:rPr lang="hu-HU" dirty="0"/>
              <a:t> (levágja a szélső </a:t>
            </a:r>
            <a:r>
              <a:rPr lang="hu-HU" dirty="0" err="1"/>
              <a:t>percentiliseket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ami nekünk kell: </a:t>
            </a:r>
            <a:r>
              <a:rPr lang="hu-HU" dirty="0" err="1"/>
              <a:t>None</a:t>
            </a:r>
            <a:r>
              <a:rPr lang="hu-HU" dirty="0"/>
              <a:t> (= ne torzítsa a színeket)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79498D6-4D4C-4879-41EC-3F7084C87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8257FB1-5448-56BB-596B-44869A60D5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20" y="1422400"/>
            <a:ext cx="3574280" cy="2167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60DCD5AF-AE9A-901E-FD3D-D80DC71722CE}"/>
              </a:ext>
            </a:extLst>
          </p:cNvPr>
          <p:cNvSpPr/>
          <p:nvPr/>
        </p:nvSpPr>
        <p:spPr>
          <a:xfrm flipH="1">
            <a:off x="9353549" y="2647950"/>
            <a:ext cx="1628775" cy="2667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BE08EA0-F2ED-62B7-2320-1F2538C95F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17"/>
          <a:stretch/>
        </p:blipFill>
        <p:spPr>
          <a:xfrm>
            <a:off x="8465320" y="3733800"/>
            <a:ext cx="3574280" cy="24241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03F0FA6F-AB31-DAD6-4B77-659E20FC7E1A}"/>
              </a:ext>
            </a:extLst>
          </p:cNvPr>
          <p:cNvSpPr/>
          <p:nvPr/>
        </p:nvSpPr>
        <p:spPr>
          <a:xfrm rot="1225821">
            <a:off x="4110238" y="1270644"/>
            <a:ext cx="575183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PÁR HÉT MÚLVA RÉSZLETESEBBEN –</a:t>
            </a:r>
          </a:p>
        </p:txBody>
      </p:sp>
    </p:spTree>
    <p:extLst>
      <p:ext uri="{BB962C8B-B14F-4D97-AF65-F5344CB8AC3E}">
        <p14:creationId xmlns:p14="http://schemas.microsoft.com/office/powerpoint/2010/main" val="23007812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Képfájlok és </a:t>
            </a:r>
            <a:r>
              <a:rPr lang="hu-HU" dirty="0" err="1"/>
              <a:t>raszterfájlok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nyissuk meg képkezelő szoftverben</a:t>
            </a:r>
          </a:p>
          <a:p>
            <a:pPr lvl="1"/>
            <a:r>
              <a:rPr lang="hu-HU" dirty="0"/>
              <a:t>vessük össze a színét</a:t>
            </a:r>
          </a:p>
          <a:p>
            <a:pPr lvl="1"/>
            <a:r>
              <a:rPr lang="hu-HU" dirty="0"/>
              <a:t>szüntessük meg a széthúzást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D93774D-39D2-9443-6DCF-CD30440F71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7257" y="3056805"/>
            <a:ext cx="4257677" cy="30153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3C097F3-C027-4447-795D-61642EEA0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08" y="3056804"/>
            <a:ext cx="4235841" cy="30153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62597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7DEA08-14F5-3955-34F6-3485B388B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Georeferálás</a:t>
            </a:r>
            <a:r>
              <a:rPr lang="hu-HU" dirty="0"/>
              <a:t> célja és típusai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FA4750C-0FD9-0E7A-8E5E-2C10972D1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8E796F7-AADF-5CE7-927B-95130E720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15:41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201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Georeferálás</a:t>
            </a:r>
            <a:r>
              <a:rPr lang="hu-HU" dirty="0"/>
              <a:t> célja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rasztergrafikus</a:t>
            </a:r>
            <a:r>
              <a:rPr lang="hu-HU" dirty="0"/>
              <a:t> </a:t>
            </a:r>
            <a:r>
              <a:rPr lang="hu-HU" dirty="0" err="1"/>
              <a:t>képfájból</a:t>
            </a:r>
            <a:r>
              <a:rPr lang="hu-HU" dirty="0"/>
              <a:t> raszteres térinformatikai állomány képzése</a:t>
            </a:r>
          </a:p>
          <a:p>
            <a:pPr lvl="1"/>
            <a:r>
              <a:rPr lang="hu-HU" dirty="0"/>
              <a:t>vagyis az egyes cellákhoz a színen/cellaértéken túl koordinátát rendelni</a:t>
            </a:r>
          </a:p>
          <a:p>
            <a:pPr lvl="1"/>
            <a:r>
              <a:rPr lang="hu-HU" dirty="0"/>
              <a:t>és (opcionálisan) az egész fájlhoz térbeli vonatkoztatási rendszert rendelni</a:t>
            </a:r>
          </a:p>
          <a:p>
            <a:r>
              <a:rPr lang="hu-HU" dirty="0"/>
              <a:t>néha nem igazi raszteres térinformatikai állományt képezünk</a:t>
            </a:r>
          </a:p>
          <a:p>
            <a:pPr lvl="1"/>
            <a:r>
              <a:rPr lang="hu-HU" dirty="0"/>
              <a:t>csak kiegészítjük a rasztergrafikus képfájlt egy segédfájllal (</a:t>
            </a:r>
            <a:r>
              <a:rPr lang="hu-HU" dirty="0" err="1"/>
              <a:t>worldfájllal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ami tartalmazza a koordináták kiszámolásának paramétereit</a:t>
            </a:r>
          </a:p>
          <a:p>
            <a:r>
              <a:rPr lang="hu-HU" dirty="0" err="1"/>
              <a:t>worldfájl</a:t>
            </a:r>
            <a:r>
              <a:rPr lang="hu-HU" dirty="0"/>
              <a:t> (</a:t>
            </a:r>
            <a:r>
              <a:rPr lang="hu-HU" dirty="0" err="1"/>
              <a:t>world</a:t>
            </a:r>
            <a:r>
              <a:rPr lang="hu-HU" dirty="0"/>
              <a:t> file)</a:t>
            </a:r>
          </a:p>
          <a:p>
            <a:pPr lvl="1"/>
            <a:r>
              <a:rPr lang="hu-HU" dirty="0"/>
              <a:t>nagyon kicsi szövegfájl</a:t>
            </a:r>
          </a:p>
          <a:p>
            <a:pPr lvl="1"/>
            <a:r>
              <a:rPr lang="hu-HU" dirty="0"/>
              <a:t>a kiterjesztés w-re vagy </a:t>
            </a:r>
            <a:r>
              <a:rPr lang="hu-HU" dirty="0" err="1"/>
              <a:t>wx-re</a:t>
            </a:r>
            <a:r>
              <a:rPr lang="hu-HU" dirty="0"/>
              <a:t> végződik (esetleg </a:t>
            </a:r>
            <a:r>
              <a:rPr lang="en-US" dirty="0"/>
              <a:t>.aux.xml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csak kiegészítő információ (mint a .</a:t>
            </a:r>
            <a:r>
              <a:rPr lang="hu-HU" dirty="0" err="1"/>
              <a:t>prj</a:t>
            </a:r>
            <a:r>
              <a:rPr lang="hu-HU" dirty="0"/>
              <a:t> </a:t>
            </a:r>
            <a:r>
              <a:rPr lang="hu-HU" dirty="0" err="1"/>
              <a:t>a</a:t>
            </a:r>
            <a:r>
              <a:rPr lang="hu-HU" dirty="0"/>
              <a:t> </a:t>
            </a:r>
            <a:r>
              <a:rPr lang="hu-HU" dirty="0" err="1"/>
              <a:t>shapefile-oknál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kitörölhető, attól még a képfájl megnyílik (csak nem jó helyen)</a:t>
            </a:r>
          </a:p>
          <a:p>
            <a:pPr lvl="1"/>
            <a:endParaRPr lang="hu-HU" dirty="0"/>
          </a:p>
          <a:p>
            <a:endParaRPr lang="hu-HU" dirty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887" y="4464050"/>
            <a:ext cx="2790825" cy="1638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4119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Georeferálás</a:t>
            </a:r>
            <a:r>
              <a:rPr lang="hu-HU" dirty="0"/>
              <a:t> típusai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három fő megközelítés létezik</a:t>
            </a:r>
          </a:p>
          <a:p>
            <a:pPr lvl="1"/>
            <a:r>
              <a:rPr lang="hu-HU" dirty="0"/>
              <a:t>koordináták megadása kézzel</a:t>
            </a:r>
          </a:p>
          <a:p>
            <a:pPr lvl="1"/>
            <a:r>
              <a:rPr lang="hu-HU" dirty="0"/>
              <a:t>illesztés vektorhoz (pl. szelvényhálóhoz)</a:t>
            </a:r>
          </a:p>
          <a:p>
            <a:pPr lvl="1"/>
            <a:r>
              <a:rPr lang="hu-HU" dirty="0"/>
              <a:t>illesztés vetülethelyes raszterhez ("kép a képhez")</a:t>
            </a:r>
          </a:p>
          <a:p>
            <a:r>
              <a:rPr lang="hu-HU" dirty="0"/>
              <a:t>mindegyik esetben legalább 3, de inkább 4 képpont helyét (koordinátáját) rögzíteni kell</a:t>
            </a:r>
          </a:p>
          <a:p>
            <a:pPr lvl="1"/>
            <a:r>
              <a:rPr lang="hu-HU" dirty="0"/>
              <a:t>≥4 pontnál már tud hibát számolni</a:t>
            </a:r>
          </a:p>
          <a:p>
            <a:pPr lvl="1"/>
            <a:r>
              <a:rPr lang="hu-HU" dirty="0"/>
              <a:t>"kép a képhez" esetben törekedjünk minél több pontot rögzíteni</a:t>
            </a:r>
          </a:p>
          <a:p>
            <a:r>
              <a:rPr lang="hu-HU" dirty="0"/>
              <a:t>alaptérkép-szolgáltatáshoz (pl. WMS, WMTS) nem szokás illeszteni</a:t>
            </a:r>
          </a:p>
          <a:p>
            <a:pPr lvl="1"/>
            <a:r>
              <a:rPr lang="hu-HU" dirty="0"/>
              <a:t>általában Web </a:t>
            </a:r>
            <a:r>
              <a:rPr lang="hu-HU" dirty="0" err="1"/>
              <a:t>Mercator</a:t>
            </a:r>
            <a:r>
              <a:rPr lang="hu-HU" dirty="0"/>
              <a:t> vetületben (</a:t>
            </a:r>
            <a:r>
              <a:rPr lang="en-US" dirty="0"/>
              <a:t>3857</a:t>
            </a:r>
            <a:r>
              <a:rPr lang="hu-HU" dirty="0"/>
              <a:t>) vannak</a:t>
            </a:r>
          </a:p>
          <a:p>
            <a:pPr lvl="1"/>
            <a:r>
              <a:rPr lang="hu-HU" dirty="0"/>
              <a:t>ez Magyarországon nagyon torz</a:t>
            </a:r>
          </a:p>
          <a:p>
            <a:pPr lvl="1"/>
            <a:r>
              <a:rPr lang="hu-HU" dirty="0"/>
              <a:t>mindig olyan vetülethez illesszünk, amiben a képfájl ábrázolva van!</a:t>
            </a:r>
            <a:endParaRPr lang="en-US" dirty="0"/>
          </a:p>
          <a:p>
            <a:pPr lvl="1"/>
            <a:r>
              <a:rPr lang="hu-HU" dirty="0"/>
              <a:t>túlságosan generalizálnak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598" y="4533900"/>
            <a:ext cx="2895352" cy="15732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74404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kérdések?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840D1-3E5A-6CB2-B129-7EE19C0DE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0C7A7E-3363-CDF8-C85E-4F3EC6F68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Vetítés síkra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6C4B687-B7B0-1D28-09CF-CC71D5BFC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372100" cy="4754563"/>
          </a:xfrm>
        </p:spPr>
        <p:txBody>
          <a:bodyPr/>
          <a:lstStyle/>
          <a:p>
            <a:r>
              <a:rPr lang="hu-HU" dirty="0"/>
              <a:t>vetítés</a:t>
            </a:r>
          </a:p>
          <a:p>
            <a:pPr lvl="1"/>
            <a:r>
              <a:rPr lang="hu-HU" dirty="0"/>
              <a:t>alapfelület (dátum) </a:t>
            </a:r>
            <a:r>
              <a:rPr lang="hu-HU" dirty="0">
                <a:sym typeface="Wingdings" panose="05000000000000000000" pitchFamily="2" charset="2"/>
              </a:rPr>
              <a:t> képfelület (térkép)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képfelület típusa: sík, kúp, henger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valós </a:t>
            </a:r>
            <a:r>
              <a:rPr lang="hu-HU" dirty="0" err="1">
                <a:sym typeface="Wingdings" panose="05000000000000000000" pitchFamily="2" charset="2"/>
              </a:rPr>
              <a:t>vs</a:t>
            </a:r>
            <a:r>
              <a:rPr lang="hu-HU" dirty="0">
                <a:sym typeface="Wingdings" panose="05000000000000000000" pitchFamily="2" charset="2"/>
              </a:rPr>
              <a:t>. képzetes vetület (nem szerkeszthető, de matematikai úton előállítható)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5C2F74C-2D0A-A6C3-D325-6B7BAA8BD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E10E405-526D-2131-EEFD-A9A69B98C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300" y="1534664"/>
            <a:ext cx="5770257" cy="30774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9204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8B7A4-74A7-7A97-F325-05C3DB022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348F35-BE07-84A0-7A2C-E244E9A27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Vetítés síkra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55B4D68-AE0F-5F41-36AD-C73237AED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tengely: normál (poláris), transzverzális (egyenlítői), ferde</a:t>
            </a:r>
          </a:p>
          <a:p>
            <a:r>
              <a:rPr lang="hu-HU" dirty="0"/>
              <a:t>képfelület és ellipszoid geometriai kapcsolata: érintő, metsző, lebegő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8F8EE1B-7DE3-50D9-1764-202D0BF50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3762CC2-471F-488E-59A3-EB8377341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01" y="2645107"/>
            <a:ext cx="3414218" cy="3477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 descr="A képen képernyőkép, sárg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C2C6718-7150-9FEF-329F-B10DC4D89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" t="1017" r="794" b="921"/>
          <a:stretch>
            <a:fillRect/>
          </a:stretch>
        </p:blipFill>
        <p:spPr>
          <a:xfrm>
            <a:off x="314550" y="2663493"/>
            <a:ext cx="2924405" cy="34591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artalom helye 2">
            <a:extLst>
              <a:ext uri="{FF2B5EF4-FFF2-40B4-BE49-F238E27FC236}">
                <a16:creationId xmlns:a16="http://schemas.microsoft.com/office/drawing/2014/main" id="{E510A97F-2025-30F1-7A1F-C8275E56BEB0}"/>
              </a:ext>
            </a:extLst>
          </p:cNvPr>
          <p:cNvSpPr txBox="1">
            <a:spLocks/>
          </p:cNvSpPr>
          <p:nvPr/>
        </p:nvSpPr>
        <p:spPr>
          <a:xfrm>
            <a:off x="3390901" y="5817812"/>
            <a:ext cx="2061396" cy="480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 err="1"/>
              <a:t>Pristyák</a:t>
            </a:r>
            <a:r>
              <a:rPr lang="hu-HU" sz="1800" dirty="0"/>
              <a:t> (2016)</a:t>
            </a:r>
          </a:p>
        </p:txBody>
      </p:sp>
      <p:pic>
        <p:nvPicPr>
          <p:cNvPr id="8" name="Kép 7" descr="A képen diagram,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3ACD1ED-9751-F91C-B8DE-4281970AC5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92" t="-519" r="13518" b="-1"/>
          <a:stretch>
            <a:fillRect/>
          </a:stretch>
        </p:blipFill>
        <p:spPr>
          <a:xfrm>
            <a:off x="6997808" y="2645107"/>
            <a:ext cx="4956203" cy="34591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21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A7BE64-5B76-4181-7DC0-6C199C958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Torzulás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46488E2-4B5A-11A5-E805-561E4C121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676900" cy="4754563"/>
          </a:xfrm>
        </p:spPr>
        <p:txBody>
          <a:bodyPr/>
          <a:lstStyle/>
          <a:p>
            <a:r>
              <a:rPr lang="hu-HU" dirty="0"/>
              <a:t>a vetítés óhatatlanul torzít</a:t>
            </a:r>
          </a:p>
          <a:p>
            <a:pPr lvl="1"/>
            <a:r>
              <a:rPr lang="hu-HU" dirty="0"/>
              <a:t>ezért nincs tökéletes vetület</a:t>
            </a:r>
          </a:p>
          <a:p>
            <a:pPr lvl="1"/>
            <a:r>
              <a:rPr lang="hu-HU" dirty="0"/>
              <a:t>némelyik a távolságokat méri kisebb torzulással, van, amiben a szögek pontosabbak</a:t>
            </a:r>
          </a:p>
          <a:p>
            <a:pPr lvl="1"/>
            <a:r>
              <a:rPr lang="hu-HU" dirty="0"/>
              <a:t>feladatfüggő, hogy mire van szükségünk</a:t>
            </a:r>
            <a:br>
              <a:rPr lang="hu-HU" dirty="0"/>
            </a:br>
            <a:r>
              <a:rPr lang="hu-HU" dirty="0"/>
              <a:t>(pl. navigáció </a:t>
            </a:r>
            <a:r>
              <a:rPr lang="hu-HU" dirty="0" err="1"/>
              <a:t>vs</a:t>
            </a:r>
            <a:r>
              <a:rPr lang="hu-HU" dirty="0"/>
              <a:t>. teleknyilvántartás)</a:t>
            </a:r>
          </a:p>
          <a:p>
            <a:r>
              <a:rPr lang="hu-HU" dirty="0"/>
              <a:t>vetületek csoportosítása a torzítások szerint</a:t>
            </a:r>
          </a:p>
          <a:p>
            <a:pPr lvl="1"/>
            <a:r>
              <a:rPr lang="hu-HU" dirty="0"/>
              <a:t>távolságtartó (távolságok arányát megtartó)</a:t>
            </a:r>
          </a:p>
          <a:p>
            <a:pPr lvl="1"/>
            <a:r>
              <a:rPr lang="hu-HU" dirty="0"/>
              <a:t>területtartó (területek arányát</a:t>
            </a:r>
            <a:r>
              <a:rPr lang="hu-HU" i="1" dirty="0"/>
              <a:t> </a:t>
            </a:r>
            <a:r>
              <a:rPr lang="hu-HU" dirty="0"/>
              <a:t>megtartó)</a:t>
            </a:r>
          </a:p>
          <a:p>
            <a:pPr lvl="1"/>
            <a:r>
              <a:rPr lang="hu-HU" dirty="0"/>
              <a:t>szögtartó/iránytartó</a:t>
            </a:r>
          </a:p>
          <a:p>
            <a:pPr lvl="1"/>
            <a:r>
              <a:rPr lang="hu-HU" dirty="0"/>
              <a:t>általános </a:t>
            </a:r>
            <a:r>
              <a:rPr lang="hu-HU" dirty="0" err="1"/>
              <a:t>torzítású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00B728D-A894-26F7-0CCC-2CA3A9A8C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15:41</a:t>
            </a:fld>
            <a:endParaRPr lang="en-US"/>
          </a:p>
        </p:txBody>
      </p:sp>
      <p:pic>
        <p:nvPicPr>
          <p:cNvPr id="9" name="Kép 8" descr="A képen szöveg, térkép, diagra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F877204-5CC4-B1E5-FDFD-E4D1272FB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100" y="1460500"/>
            <a:ext cx="5526087" cy="349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83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15209</TotalTime>
  <Words>3154</Words>
  <Application>Microsoft Office PowerPoint</Application>
  <PresentationFormat>Szélesvásznú</PresentationFormat>
  <Paragraphs>554</Paragraphs>
  <Slides>65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65</vt:i4>
      </vt:variant>
    </vt:vector>
  </HeadingPairs>
  <TitlesOfParts>
    <vt:vector size="71" baseType="lpstr">
      <vt:lpstr>Arial</vt:lpstr>
      <vt:lpstr>Arial Narrow</vt:lpstr>
      <vt:lpstr>Calibri</vt:lpstr>
      <vt:lpstr>Courier New</vt:lpstr>
      <vt:lpstr>Wingdings</vt:lpstr>
      <vt:lpstr>Office-téma</vt:lpstr>
      <vt:lpstr>Térbeli vonatkoztatási rendszerek. Georeferálás 1</vt:lpstr>
      <vt:lpstr>Térbeli vonatkoztatási rendszerek</vt:lpstr>
      <vt:lpstr>Koordináták és koordináta-rendszer</vt:lpstr>
      <vt:lpstr>Koordináták és koordináta-rendszer</vt:lpstr>
      <vt:lpstr>Vetítés síkra</vt:lpstr>
      <vt:lpstr>Vetítés síkra</vt:lpstr>
      <vt:lpstr>Vetítés síkra</vt:lpstr>
      <vt:lpstr>Vetítés síkra</vt:lpstr>
      <vt:lpstr>Torzulás</vt:lpstr>
      <vt:lpstr>Torzulás</vt:lpstr>
      <vt:lpstr>Fontosabb térbeli vonatkoztatási rendszerek</vt:lpstr>
      <vt:lpstr>Fontosabb térbeli vonatkoztatási rendszerek</vt:lpstr>
      <vt:lpstr>Fontosabb térbeli vonatkoztatási rendszerek</vt:lpstr>
      <vt:lpstr>Fontosabb térbeli vonatkoztatási rendszerek</vt:lpstr>
      <vt:lpstr>Fontosabb térbeli vonatkoztatási rendszerek</vt:lpstr>
      <vt:lpstr>Fontosabb térbeli vonatkoztatási rendszerek</vt:lpstr>
      <vt:lpstr>Fontosabb térbeli vonatkoztatási rendszerek</vt:lpstr>
      <vt:lpstr>Térbeli vonatkoztatási rendszerek kezelése ArcMapben</vt:lpstr>
      <vt:lpstr>Projekt térbeli vonatkoztatási rendszere</vt:lpstr>
      <vt:lpstr>Projekt térbeli vonatkoztatási rendszere</vt:lpstr>
      <vt:lpstr>Réteg térbeli vonatkoztatási rendszere</vt:lpstr>
      <vt:lpstr>Réteg térbeli vonatkoztatási rendszere</vt:lpstr>
      <vt:lpstr>Hiányzó térbeli vonatkoztatási rendszer</vt:lpstr>
      <vt:lpstr>Hiányzó térbeli vonatkoztatási rendszer</vt:lpstr>
      <vt:lpstr>Hiányzó térbeli vonatkoztatási rendszer</vt:lpstr>
      <vt:lpstr>Hiányzó térbeli vonatkoztatási rendszer</vt:lpstr>
      <vt:lpstr>Hiányzó térbeli vonatkoztatási rendszer</vt:lpstr>
      <vt:lpstr>Hiányzó térbeli vonatkoztatási rendszer</vt:lpstr>
      <vt:lpstr>Hiányzó vetületi információ megadása</vt:lpstr>
      <vt:lpstr>Hiányzó vetületi információ megadása</vt:lpstr>
      <vt:lpstr>Hiányzó vetületi információ megadása</vt:lpstr>
      <vt:lpstr>1. feladat</vt:lpstr>
      <vt:lpstr>1. feladat – megoldás</vt:lpstr>
      <vt:lpstr>Vetületi transzformáció</vt:lpstr>
      <vt:lpstr>Hiányzó vetületi információ megadása vs. vetületi transzformáció</vt:lpstr>
      <vt:lpstr>Hiányzó vetületi információ megadása vs. vetületi transzformáció</vt:lpstr>
      <vt:lpstr>Vetületi transzformáció</vt:lpstr>
      <vt:lpstr>Vetületi transzformáció</vt:lpstr>
      <vt:lpstr>Raszterek vetületi transzformációja</vt:lpstr>
      <vt:lpstr>Raszterek vetületi transzformációja</vt:lpstr>
      <vt:lpstr>Raszterek vetületi transzformációja</vt:lpstr>
      <vt:lpstr>Vetületi transzformáció</vt:lpstr>
      <vt:lpstr>Vetületi transzformáció</vt:lpstr>
      <vt:lpstr>2. feladat</vt:lpstr>
      <vt:lpstr>Képfájlok és raszterfájlok</vt:lpstr>
      <vt:lpstr>Képfájlok és raszterfájlok</vt:lpstr>
      <vt:lpstr>Képfájlok és raszterfájlok</vt:lpstr>
      <vt:lpstr>Képfájlok és raszterfájlok</vt:lpstr>
      <vt:lpstr>Képfájlok és raszterfájlok</vt:lpstr>
      <vt:lpstr>Képfájlok és raszterfájlok</vt:lpstr>
      <vt:lpstr>Képfájlok és raszterfájlok</vt:lpstr>
      <vt:lpstr>Képfájlok és raszterfájlok</vt:lpstr>
      <vt:lpstr>Képfájlok és raszterfájlok</vt:lpstr>
      <vt:lpstr>Képfájlok és raszterfájlok</vt:lpstr>
      <vt:lpstr>Képfájlok és raszterfájlok</vt:lpstr>
      <vt:lpstr>Képfájlok és raszterfájlok</vt:lpstr>
      <vt:lpstr>Képfájlok és raszterfájlok</vt:lpstr>
      <vt:lpstr>Képfájlok és raszterfájlok</vt:lpstr>
      <vt:lpstr>Képfájlok és raszterfájlok</vt:lpstr>
      <vt:lpstr>Képfájlok és raszterfájlok</vt:lpstr>
      <vt:lpstr>Képfájlok és raszterfájlok</vt:lpstr>
      <vt:lpstr>Georeferálás célja és típusai</vt:lpstr>
      <vt:lpstr>Georeferálás célja</vt:lpstr>
      <vt:lpstr>Georeferálás típusai</vt:lpstr>
      <vt:lpstr>Köszönöm a figyelmet!</vt:lpstr>
    </vt:vector>
  </TitlesOfParts>
  <Company>MTA ÖK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397</cp:revision>
  <dcterms:created xsi:type="dcterms:W3CDTF">2021-09-14T06:27:21Z</dcterms:created>
  <dcterms:modified xsi:type="dcterms:W3CDTF">2025-09-16T13:42:57Z</dcterms:modified>
</cp:coreProperties>
</file>